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389" r:id="rId3"/>
    <p:sldId id="340" r:id="rId4"/>
    <p:sldId id="387" r:id="rId5"/>
    <p:sldId id="388" r:id="rId6"/>
    <p:sldId id="426" r:id="rId7"/>
    <p:sldId id="257" r:id="rId8"/>
    <p:sldId id="392" r:id="rId9"/>
    <p:sldId id="393" r:id="rId10"/>
    <p:sldId id="342" r:id="rId11"/>
    <p:sldId id="394" r:id="rId12"/>
    <p:sldId id="395" r:id="rId13"/>
    <p:sldId id="397" r:id="rId14"/>
    <p:sldId id="416" r:id="rId15"/>
    <p:sldId id="418" r:id="rId16"/>
    <p:sldId id="417" r:id="rId17"/>
    <p:sldId id="390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00" r:id="rId26"/>
    <p:sldId id="407" r:id="rId27"/>
    <p:sldId id="404" r:id="rId28"/>
    <p:sldId id="405" r:id="rId29"/>
    <p:sldId id="406" r:id="rId30"/>
    <p:sldId id="360" r:id="rId31"/>
    <p:sldId id="398" r:id="rId32"/>
    <p:sldId id="413" r:id="rId33"/>
    <p:sldId id="408" r:id="rId34"/>
  </p:sldIdLst>
  <p:sldSz cx="9144000" cy="6858000" type="screen4x3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70" d="100"/>
          <a:sy n="70" d="100"/>
        </p:scale>
        <p:origin x="5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6B614-AF3F-4B81-B4ED-BBE89843AE49}" type="datetimeFigureOut">
              <a:rPr lang="hr-HR" smtClean="0"/>
              <a:t>18.5.2015.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F8C7C-B3AB-4FC5-A6DD-FAA4C52692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098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3B4B3-5CD8-47DC-BFBB-046A3776C561}" type="datetimeFigureOut">
              <a:rPr lang="hr-HR" smtClean="0"/>
              <a:t>18.5.2015.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5AEDE-A87A-4ADE-98EE-CD27B2419CB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3B4B3-5CD8-47DC-BFBB-046A3776C561}" type="datetimeFigureOut">
              <a:rPr lang="hr-HR" smtClean="0"/>
              <a:t>18.5.2015.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5AEDE-A87A-4ADE-98EE-CD27B2419CB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3B4B3-5CD8-47DC-BFBB-046A3776C561}" type="datetimeFigureOut">
              <a:rPr lang="hr-HR" smtClean="0"/>
              <a:t>18.5.2015.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5AEDE-A87A-4ADE-98EE-CD27B2419CB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3B4B3-5CD8-47DC-BFBB-046A3776C561}" type="datetimeFigureOut">
              <a:rPr lang="hr-HR" smtClean="0"/>
              <a:t>18.5.2015.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5AEDE-A87A-4ADE-98EE-CD27B2419CB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3B4B3-5CD8-47DC-BFBB-046A3776C561}" type="datetimeFigureOut">
              <a:rPr lang="hr-HR" smtClean="0"/>
              <a:t>18.5.2015.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5AEDE-A87A-4ADE-98EE-CD27B2419CB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3B4B3-5CD8-47DC-BFBB-046A3776C561}" type="datetimeFigureOut">
              <a:rPr lang="hr-HR" smtClean="0"/>
              <a:t>18.5.2015.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5AEDE-A87A-4ADE-98EE-CD27B2419CB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3B4B3-5CD8-47DC-BFBB-046A3776C561}" type="datetimeFigureOut">
              <a:rPr lang="hr-HR" smtClean="0"/>
              <a:t>18.5.2015.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5AEDE-A87A-4ADE-98EE-CD27B2419CB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3B4B3-5CD8-47DC-BFBB-046A3776C561}" type="datetimeFigureOut">
              <a:rPr lang="hr-HR" smtClean="0"/>
              <a:t>18.5.2015.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5AEDE-A87A-4ADE-98EE-CD27B2419CB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3B4B3-5CD8-47DC-BFBB-046A3776C561}" type="datetimeFigureOut">
              <a:rPr lang="hr-HR" smtClean="0"/>
              <a:t>18.5.2015.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5AEDE-A87A-4ADE-98EE-CD27B2419CB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3B4B3-5CD8-47DC-BFBB-046A3776C561}" type="datetimeFigureOut">
              <a:rPr lang="hr-HR" smtClean="0"/>
              <a:t>18.5.2015.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5AEDE-A87A-4ADE-98EE-CD27B2419CB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3B4B3-5CD8-47DC-BFBB-046A3776C561}" type="datetimeFigureOut">
              <a:rPr lang="hr-HR" smtClean="0"/>
              <a:t>18.5.2015.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5AEDE-A87A-4ADE-98EE-CD27B2419CB4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43B4B3-5CD8-47DC-BFBB-046A3776C561}" type="datetimeFigureOut">
              <a:rPr lang="hr-HR" smtClean="0"/>
              <a:t>18.5.2015.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9C5AEDE-A87A-4ADE-98EE-CD27B2419CB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vnopravnost@prs.h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s.h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rs.hr/" TargetMode="External"/><Relationship Id="rId4" Type="http://schemas.openxmlformats.org/officeDocument/2006/relationships/hyperlink" Target="mailto:ravnopravnost@prs.h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44675"/>
            <a:ext cx="9143999" cy="384720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sz="2000" b="1" dirty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altLang="sr-Latn-R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OČEVI I MAJKE!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altLang="sr-Latn-R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USKLAĐIVANJE POSLOVNIH I OBITELJSKIH OBVEZA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sz="20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sz="2000" b="1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Višnja Ljubičić, </a:t>
            </a:r>
            <a:r>
              <a:rPr kumimoji="0" lang="hr-HR" altLang="sr-Latn-R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dipl.iur</a:t>
            </a:r>
            <a:r>
              <a:rPr kumimoji="0" lang="hr-HR" altLang="sr-Latn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2000" b="1" dirty="0" smtClean="0">
                <a:latin typeface="Arial" pitchFamily="34" charset="0"/>
                <a:cs typeface="Arial" pitchFamily="34" charset="0"/>
              </a:rPr>
              <a:t>pravobraniteljica za ravnopravnost spolova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i="1" dirty="0" smtClean="0"/>
              <a:t>Okrugli stol „OČEVI NA RODITELJSKOM DOPUSTU”, 18.05.2015.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altLang="sr-Latn-R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Tematska sjednica Povjerenstva za ravnopravnost spolova Bjelovarsko-bilogorske</a:t>
            </a:r>
            <a:r>
              <a:rPr kumimoji="0" lang="hr-HR" altLang="sr-Latn-RS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županije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r-HR" altLang="sr-Latn-RS" sz="1600" i="1" baseline="0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hr-HR" altLang="sr-Latn-RS" sz="1600" i="1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sr-Latn-RS" altLang="sr-Latn-RS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966418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hr-HR" altLang="sr-Latn-RS" sz="2800" b="1" i="0" dirty="0" smtClean="0">
                <a:solidFill>
                  <a:schemeClr val="bg1"/>
                </a:solidFill>
              </a:rPr>
              <a:t>PRAVOBRANITELJICA ZA RAVNOPRAVNOST SPOLOVA</a:t>
            </a:r>
          </a:p>
          <a:p>
            <a:pPr algn="ctr">
              <a:buFont typeface="Arial" charset="0"/>
              <a:buNone/>
            </a:pPr>
            <a:endParaRPr lang="hr-HR" altLang="sr-Latn-RS" sz="2400" b="1" i="0" dirty="0">
              <a:solidFill>
                <a:schemeClr val="bg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4987" y="966418"/>
            <a:ext cx="82819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Preobraženska</a:t>
            </a:r>
            <a:r>
              <a:rPr kumimoji="0" lang="hr-HR" altLang="sr-Latn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4/I, 10000 Zagreb, 48 48 100, </a:t>
            </a:r>
            <a:r>
              <a:rPr kumimoji="0" lang="hr-HR" altLang="sr-Latn-R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e-mail</a:t>
            </a:r>
            <a:r>
              <a:rPr kumimoji="0" lang="hr-HR" altLang="sr-Latn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hr-HR" altLang="sr-Latn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ravnopravnost@</a:t>
            </a:r>
            <a:r>
              <a:rPr kumimoji="0" lang="hr-HR" altLang="sr-Latn-R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prs.hr</a:t>
            </a:r>
            <a:r>
              <a:rPr kumimoji="0" lang="hr-HR" altLang="sr-Latn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hr-HR" altLang="sr-Latn-R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web</a:t>
            </a:r>
            <a:r>
              <a:rPr kumimoji="0" lang="hr-HR" altLang="sr-Latn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hr-HR" altLang="sr-Latn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http://www.prs.hr</a:t>
            </a:r>
            <a:r>
              <a:rPr lang="hr-HR" altLang="sr-Latn-R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altLang="sr-Latn-RS" sz="1600" i="1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hr-HR" altLang="sr-Latn-R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r-HR" altLang="sr-Latn-RS" sz="1600" u="sng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Pravobraniteljica za ravnopravnost spolova RH</a:t>
            </a:r>
            <a:endParaRPr kumimoji="0" lang="sr-Latn-RS" altLang="sr-Latn-RS" sz="1600" b="0" i="0" u="sng" strike="noStrike" cap="none" normalizeH="0" baseline="0" dirty="0" smtClean="0">
              <a:ln>
                <a:noFill/>
              </a:ln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1560" y="1052736"/>
            <a:ext cx="8060953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hr-HR" sz="2400" dirty="0" smtClean="0"/>
              <a:t>-Jedno </a:t>
            </a:r>
            <a:r>
              <a:rPr lang="hr-HR" sz="2400" dirty="0"/>
              <a:t>od temeljnih načela na kojem bi se trebale temeljiti politike i mjere na području pružanja potpore roditeljstvu: </a:t>
            </a:r>
            <a:r>
              <a:rPr lang="hr-HR" sz="2400" b="1" i="1" dirty="0"/>
              <a:t>jednako sudjelovanje roditelja</a:t>
            </a:r>
            <a:r>
              <a:rPr lang="hr-HR" sz="2400" dirty="0"/>
              <a:t> i poštivanje njihove komplementarnosti. </a:t>
            </a:r>
            <a:endParaRPr lang="hr-HR" sz="2400" dirty="0" smtClean="0"/>
          </a:p>
          <a:p>
            <a:pPr algn="just"/>
            <a:endParaRPr lang="hr-HR" sz="2400" dirty="0"/>
          </a:p>
          <a:p>
            <a:pPr algn="just"/>
            <a:r>
              <a:rPr lang="hr-HR" sz="2400" dirty="0" smtClean="0"/>
              <a:t>-Posebnu </a:t>
            </a:r>
            <a:r>
              <a:rPr lang="hr-HR" sz="2400" dirty="0"/>
              <a:t>pozornost trebalo bi pridati </a:t>
            </a:r>
            <a:r>
              <a:rPr lang="hr-HR" sz="2400" b="1" i="1" dirty="0"/>
              <a:t>važnoj ulozi očeva</a:t>
            </a:r>
            <a:r>
              <a:rPr lang="hr-HR" sz="2400" dirty="0"/>
              <a:t> u brizi za i o odgoju djece, uzimajući u obzir </a:t>
            </a:r>
            <a:r>
              <a:rPr lang="hr-HR" sz="2400" i="1" dirty="0"/>
              <a:t>načelo ravnopravnosti spolova</a:t>
            </a:r>
            <a:r>
              <a:rPr lang="hr-HR" sz="2400" dirty="0"/>
              <a:t>, utjecaj usklađivanja obiteljskog i poslovnog života na obitelj i raspad obitelji, što često ima za posljedicu odvojen život očeva i njihove djece</a:t>
            </a:r>
            <a:r>
              <a:rPr lang="hr-HR" sz="2400" dirty="0" smtClean="0"/>
              <a:t>.</a:t>
            </a:r>
            <a:endParaRPr kumimoji="0" lang="hr-HR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hr-HR" altLang="sr-Latn-RS" sz="2400" dirty="0" smtClean="0">
              <a:latin typeface="Book Antiqua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830997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None/>
            </a:pPr>
            <a:r>
              <a:rPr lang="hr-HR" altLang="sr-Latn-RS" sz="2400" b="1" i="0" dirty="0">
                <a:solidFill>
                  <a:schemeClr val="bg1"/>
                </a:solidFill>
              </a:rPr>
              <a:t>Preporuka </a:t>
            </a:r>
            <a:r>
              <a:rPr lang="hr-HR" altLang="sr-Latn-RS" sz="2400" b="1" i="0" dirty="0" err="1">
                <a:solidFill>
                  <a:schemeClr val="bg1"/>
                </a:solidFill>
              </a:rPr>
              <a:t>Rec</a:t>
            </a:r>
            <a:r>
              <a:rPr lang="hr-HR" altLang="sr-Latn-RS" sz="2400" b="1" i="0" dirty="0">
                <a:solidFill>
                  <a:schemeClr val="bg1"/>
                </a:solidFill>
              </a:rPr>
              <a:t>(2006)19 o politici podrške pozitivnom roditeljstvu (</a:t>
            </a:r>
            <a:r>
              <a:rPr lang="hr-HR" altLang="sr-Latn-RS" sz="2400" b="1" i="0" dirty="0" smtClean="0">
                <a:solidFill>
                  <a:schemeClr val="bg1"/>
                </a:solidFill>
              </a:rPr>
              <a:t>Vijeće Europe)</a:t>
            </a:r>
            <a:endParaRPr lang="hr-HR" altLang="sr-Latn-RS" sz="2400" b="1" i="0" dirty="0">
              <a:solidFill>
                <a:schemeClr val="bg1"/>
              </a:solidFill>
            </a:endParaRPr>
          </a:p>
        </p:txBody>
      </p:sp>
      <p:pic>
        <p:nvPicPr>
          <p:cNvPr id="6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461962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PREPORUKE PRAVOBRANITELJICE</a:t>
            </a:r>
            <a:endParaRPr lang="hr-HR" altLang="sr-Latn-RS" sz="2400" b="1" i="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86195" y="620688"/>
            <a:ext cx="819026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2400" dirty="0" smtClean="0"/>
              <a:t>U Izvješću o radu za 2014., PRS daje preporuke: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hr-HR" sz="1200" dirty="0" smtClean="0"/>
          </a:p>
          <a:p>
            <a:pPr algn="just"/>
            <a:r>
              <a:rPr lang="hr-HR" sz="2000" dirty="0"/>
              <a:t>(1) </a:t>
            </a:r>
            <a:r>
              <a:rPr lang="hr-HR" sz="2000" b="1" dirty="0"/>
              <a:t>Povećati naknade </a:t>
            </a:r>
            <a:r>
              <a:rPr lang="hr-HR" sz="2000" dirty="0"/>
              <a:t>za vrijeme </a:t>
            </a:r>
            <a:r>
              <a:rPr lang="hr-HR" sz="2000" dirty="0" err="1"/>
              <a:t>rodiljnog</a:t>
            </a:r>
            <a:r>
              <a:rPr lang="hr-HR" sz="2000" dirty="0"/>
              <a:t> i roditeljskog dopusta.</a:t>
            </a:r>
          </a:p>
          <a:p>
            <a:pPr algn="just"/>
            <a:r>
              <a:rPr lang="hr-HR" sz="2000" dirty="0"/>
              <a:t>(2) </a:t>
            </a:r>
            <a:r>
              <a:rPr lang="hr-HR" sz="2000" b="1" dirty="0"/>
              <a:t>Dodatno nagraditi </a:t>
            </a:r>
            <a:r>
              <a:rPr lang="hr-HR" sz="2000" dirty="0"/>
              <a:t>obitelj u kojima roditelji ravnopravnije dijele roditeljski dopust. </a:t>
            </a:r>
          </a:p>
          <a:p>
            <a:pPr algn="just"/>
            <a:r>
              <a:rPr lang="hr-HR" sz="2000" dirty="0"/>
              <a:t>(3) Kontinuirano stvarati pozitivne klime prema korištenju </a:t>
            </a:r>
            <a:r>
              <a:rPr lang="hr-HR" sz="2000" dirty="0" err="1"/>
              <a:t>rodiljnog</a:t>
            </a:r>
            <a:r>
              <a:rPr lang="hr-HR" sz="2000" dirty="0"/>
              <a:t> i roditeljskog </a:t>
            </a:r>
            <a:r>
              <a:rPr lang="hr-HR" sz="2000" dirty="0" smtClean="0"/>
              <a:t>dopusta </a:t>
            </a:r>
            <a:r>
              <a:rPr lang="hr-HR" sz="2000" dirty="0"/>
              <a:t>od strane očeva te u to posebno </a:t>
            </a:r>
            <a:r>
              <a:rPr lang="hr-HR" sz="2000" b="1" dirty="0"/>
              <a:t>uključiti poslodavce</a:t>
            </a:r>
            <a:r>
              <a:rPr lang="hr-HR" sz="2000" dirty="0"/>
              <a:t>.</a:t>
            </a:r>
          </a:p>
          <a:p>
            <a:pPr algn="just"/>
            <a:r>
              <a:rPr lang="hr-HR" sz="2000" i="1" dirty="0"/>
              <a:t>(4) Kontinuirano podizati razinu znanja i svijesti o </a:t>
            </a:r>
            <a:r>
              <a:rPr lang="hr-HR" sz="2000" dirty="0"/>
              <a:t>usklađivanju obiteljskih i profesionalnih obveza te </a:t>
            </a:r>
            <a:r>
              <a:rPr lang="hr-HR" sz="2000" b="1" dirty="0"/>
              <a:t>poticati očeve</a:t>
            </a:r>
            <a:r>
              <a:rPr lang="hr-HR" sz="2000" dirty="0"/>
              <a:t> na veće sudjelovanje u podizanju i odgoju djece.</a:t>
            </a:r>
          </a:p>
          <a:p>
            <a:pPr algn="just"/>
            <a:r>
              <a:rPr lang="hr-HR" sz="2000" dirty="0"/>
              <a:t>(5) Kontinuirano </a:t>
            </a:r>
            <a:r>
              <a:rPr lang="hr-HR" sz="2000" b="1" dirty="0"/>
              <a:t>provoditi različite kampanje </a:t>
            </a:r>
            <a:r>
              <a:rPr lang="hr-HR" sz="2000" dirty="0"/>
              <a:t>i druge aktivnosti s ciljem da očevi sudjeluju u podizanju i odgoju djece</a:t>
            </a:r>
            <a:r>
              <a:rPr lang="hr-HR" sz="2000" dirty="0" smtClean="0"/>
              <a:t>.</a:t>
            </a:r>
            <a:endParaRPr lang="hr-HR" altLang="sr-Latn-RS" sz="2000" dirty="0" smtClean="0"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5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461962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ISKUSTVA PRAVOBRANITELJICE ZA RAVNOPRAVNOST SPOLOVA</a:t>
            </a:r>
            <a:endParaRPr lang="hr-HR" altLang="sr-Latn-RS" sz="2400" i="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75856" y="620688"/>
            <a:ext cx="54006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hr-HR" altLang="sr-Latn-RS" sz="2400" dirty="0" smtClean="0"/>
              <a:t>Godišnja izvješća o radu Pravobraniteljice </a:t>
            </a:r>
          </a:p>
          <a:p>
            <a:pPr algn="just"/>
            <a:r>
              <a:rPr lang="hr-HR" altLang="sr-Latn-RS" sz="2400" dirty="0" smtClean="0"/>
              <a:t>– u okviru područja </a:t>
            </a:r>
            <a:r>
              <a:rPr lang="hr-HR" altLang="sr-Latn-RS" sz="2400" i="1" dirty="0" smtClean="0"/>
              <a:t>Zapošljavanje i rad </a:t>
            </a:r>
            <a:r>
              <a:rPr lang="hr-HR" altLang="sr-Latn-RS" sz="2400" dirty="0" smtClean="0"/>
              <a:t>redovito uvršteno poglavlje </a:t>
            </a:r>
            <a:r>
              <a:rPr lang="hr-HR" altLang="sr-Latn-RS" sz="2400" i="1" dirty="0" smtClean="0"/>
              <a:t>Rodiljne i roditeljske potpore.</a:t>
            </a:r>
            <a:endParaRPr kumimoji="0" lang="sr-Latn-RS" altLang="sr-Latn-R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11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Josip\Reproduktivno zdravlje\CitizenGo\naslovnicaza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8272" cy="34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86195" y="622540"/>
            <a:ext cx="819026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r-HR" sz="2400" dirty="0" smtClean="0"/>
          </a:p>
          <a:p>
            <a:pPr algn="just"/>
            <a:r>
              <a:rPr lang="hr-HR" sz="2400" dirty="0" smtClean="0"/>
              <a:t>Diskriminacija </a:t>
            </a:r>
            <a:r>
              <a:rPr lang="hr-HR" sz="2400" dirty="0"/>
              <a:t>u području roditeljske skrbi – </a:t>
            </a:r>
            <a:r>
              <a:rPr lang="hr-HR" sz="2400" b="1" dirty="0"/>
              <a:t>pritužbe</a:t>
            </a:r>
            <a:r>
              <a:rPr lang="hr-HR" sz="2400" dirty="0"/>
              <a:t> koje Pravobraniteljica zaprima od strane </a:t>
            </a:r>
            <a:r>
              <a:rPr lang="hr-HR" sz="2400" b="1" dirty="0"/>
              <a:t>očeva</a:t>
            </a:r>
            <a:r>
              <a:rPr lang="hr-HR" sz="2400" dirty="0"/>
              <a:t> u pravilu se odnose na </a:t>
            </a:r>
            <a:r>
              <a:rPr lang="hr-HR" sz="2400" i="1" dirty="0"/>
              <a:t>nemogućnost ili znatne poteškoće oko ostvarivanja nesmetanih susreta i druženja s djetetom</a:t>
            </a:r>
            <a:r>
              <a:rPr lang="hr-HR" sz="2400" dirty="0"/>
              <a:t> koje je po prestanku obiteljske zajednice nastavilo živjeti s majkom. </a:t>
            </a:r>
          </a:p>
        </p:txBody>
      </p:sp>
      <p:pic>
        <p:nvPicPr>
          <p:cNvPr id="11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461962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ISKUSTVA PRAVOBRANITELJICE ZA RAVNOPRAVNOST SPOLOVA</a:t>
            </a:r>
            <a:endParaRPr lang="hr-HR" altLang="sr-Latn-RS" sz="24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5" y="1772816"/>
            <a:ext cx="8352928" cy="4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2000" i="1" dirty="0" smtClean="0"/>
              <a:t>Tablica: Ovršni </a:t>
            </a:r>
            <a:r>
              <a:rPr lang="hr-HR" sz="2000" i="1" dirty="0"/>
              <a:t>postupci radi predaje </a:t>
            </a:r>
            <a:r>
              <a:rPr lang="hr-HR" sz="2000" i="1" dirty="0" smtClean="0"/>
              <a:t>djeteta</a:t>
            </a:r>
            <a:endParaRPr lang="hr-HR" sz="2000" i="1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1643527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None/>
            </a:pPr>
            <a:r>
              <a:rPr lang="hr-HR" altLang="sr-Latn-RS" sz="2400" b="1" i="0" dirty="0">
                <a:solidFill>
                  <a:schemeClr val="bg1"/>
                </a:solidFill>
              </a:rPr>
              <a:t>ISKUSTVA PRAVOBRANITELJICE ZA RAVNOPRAVNOST SPOLOVA</a:t>
            </a:r>
            <a:endParaRPr lang="hr-HR" altLang="sr-Latn-RS" sz="2400" i="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hr-HR" sz="2400" b="1" dirty="0" smtClean="0">
                <a:solidFill>
                  <a:schemeClr val="bg1"/>
                </a:solidFill>
              </a:rPr>
              <a:t>Istraživanje </a:t>
            </a:r>
            <a:r>
              <a:rPr lang="hr-HR" sz="2400" b="1" dirty="0">
                <a:solidFill>
                  <a:schemeClr val="bg1"/>
                </a:solidFill>
              </a:rPr>
              <a:t>o ovršnim postupcima radi predaje djeteta roditelju s kojim će živjeti i o ovršnim postupcima radi ostvarivanja susreta i druženja roditelja s djetetom </a:t>
            </a:r>
            <a:r>
              <a:rPr lang="hr-HR" sz="2400" i="0" dirty="0" smtClean="0">
                <a:solidFill>
                  <a:schemeClr val="bg1"/>
                </a:solidFill>
              </a:rPr>
              <a:t>(Izvješće PRS, 2014.)</a:t>
            </a:r>
            <a:endParaRPr lang="hr-HR" sz="2400" i="0" dirty="0">
              <a:solidFill>
                <a:schemeClr val="bg1"/>
              </a:solidFill>
            </a:endParaRPr>
          </a:p>
        </p:txBody>
      </p:sp>
      <p:pic>
        <p:nvPicPr>
          <p:cNvPr id="8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052254"/>
              </p:ext>
            </p:extLst>
          </p:nvPr>
        </p:nvGraphicFramePr>
        <p:xfrm>
          <a:off x="1803400" y="2636912"/>
          <a:ext cx="5537200" cy="2174240"/>
        </p:xfrm>
        <a:graphic>
          <a:graphicData uri="http://schemas.openxmlformats.org/drawingml/2006/table">
            <a:tbl>
              <a:tblPr/>
              <a:tblGrid>
                <a:gridCol w="1384300"/>
                <a:gridCol w="1384300"/>
                <a:gridCol w="1384300"/>
                <a:gridCol w="1384300"/>
              </a:tblGrid>
              <a:tr h="888365"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Pokreću ih OČEVI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Pokreću ih MAJKE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Pokreću ih CZSS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5" y="1772816"/>
            <a:ext cx="8352928" cy="4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2000" i="1" dirty="0" smtClean="0"/>
              <a:t>Tablica: </a:t>
            </a:r>
            <a:r>
              <a:rPr lang="hr-HR" sz="2000" i="1" dirty="0"/>
              <a:t>Ovršni postupci radi ostvarivanja susreta i druženja roditelja s djetetom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1643527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None/>
            </a:pPr>
            <a:r>
              <a:rPr lang="hr-HR" altLang="sr-Latn-RS" sz="2400" b="1" i="0" dirty="0">
                <a:solidFill>
                  <a:schemeClr val="bg1"/>
                </a:solidFill>
              </a:rPr>
              <a:t>ISKUSTVA PRAVOBRANITELJICE ZA RAVNOPRAVNOST SPOLOVA</a:t>
            </a:r>
            <a:endParaRPr lang="hr-HR" altLang="sr-Latn-RS" sz="2400" i="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hr-HR" sz="2400" b="1" dirty="0" smtClean="0">
                <a:solidFill>
                  <a:schemeClr val="bg1"/>
                </a:solidFill>
              </a:rPr>
              <a:t>Istraživanje </a:t>
            </a:r>
            <a:r>
              <a:rPr lang="hr-HR" sz="2400" b="1" dirty="0">
                <a:solidFill>
                  <a:schemeClr val="bg1"/>
                </a:solidFill>
              </a:rPr>
              <a:t>o ovršnim postupcima radi predaje djeteta roditelju s kojim će živjeti i o ovršnim postupcima radi ostvarivanja susreta i druženja roditelja s djetetom </a:t>
            </a:r>
            <a:r>
              <a:rPr lang="hr-HR" sz="2400" i="0" dirty="0" smtClean="0">
                <a:solidFill>
                  <a:schemeClr val="bg1"/>
                </a:solidFill>
              </a:rPr>
              <a:t>(Izvješće PRS, 2014.)</a:t>
            </a:r>
            <a:endParaRPr lang="hr-HR" sz="2400" i="0" dirty="0">
              <a:solidFill>
                <a:schemeClr val="bg1"/>
              </a:solidFill>
            </a:endParaRPr>
          </a:p>
        </p:txBody>
      </p:sp>
      <p:pic>
        <p:nvPicPr>
          <p:cNvPr id="8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60916"/>
              </p:ext>
            </p:extLst>
          </p:nvPr>
        </p:nvGraphicFramePr>
        <p:xfrm>
          <a:off x="1803400" y="2708920"/>
          <a:ext cx="5537200" cy="2087880"/>
        </p:xfrm>
        <a:graphic>
          <a:graphicData uri="http://schemas.openxmlformats.org/drawingml/2006/table">
            <a:tbl>
              <a:tblPr/>
              <a:tblGrid>
                <a:gridCol w="1384300"/>
                <a:gridCol w="1384300"/>
                <a:gridCol w="1384300"/>
                <a:gridCol w="1384300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Pokreću ih OČEVI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Pokreću ih MAJKE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Pokreću ih CZSS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3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1278751"/>
            <a:ext cx="8352928" cy="431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sz="2000" dirty="0" smtClean="0"/>
          </a:p>
          <a:p>
            <a:r>
              <a:rPr lang="hr-HR" sz="2000" dirty="0" smtClean="0"/>
              <a:t>(2013) CZSS </a:t>
            </a:r>
            <a:r>
              <a:rPr lang="hr-HR" sz="2000" dirty="0"/>
              <a:t>u </a:t>
            </a:r>
            <a:r>
              <a:rPr lang="hr-HR" sz="2000" dirty="0" smtClean="0"/>
              <a:t>RH </a:t>
            </a:r>
            <a:r>
              <a:rPr lang="hr-HR" sz="2000" dirty="0"/>
              <a:t>intervenirali </a:t>
            </a:r>
            <a:r>
              <a:rPr lang="hr-HR" sz="2000" dirty="0" smtClean="0"/>
              <a:t>su u </a:t>
            </a:r>
            <a:r>
              <a:rPr lang="hr-HR" sz="2000" dirty="0"/>
              <a:t>3.544 slučaja.</a:t>
            </a:r>
          </a:p>
          <a:p>
            <a:endParaRPr lang="hr-HR" sz="2000" dirty="0" smtClean="0"/>
          </a:p>
          <a:p>
            <a:pPr marL="342900" indent="-342900">
              <a:buFontTx/>
              <a:buChar char="-"/>
            </a:pPr>
            <a:r>
              <a:rPr lang="hr-HR" sz="2000" dirty="0" smtClean="0"/>
              <a:t>Od </a:t>
            </a:r>
            <a:r>
              <a:rPr lang="hr-HR" sz="2000" dirty="0"/>
              <a:t>toga su u </a:t>
            </a:r>
            <a:r>
              <a:rPr lang="hr-HR" sz="2000" b="1" dirty="0"/>
              <a:t>63% slučajeva očevi</a:t>
            </a:r>
            <a:r>
              <a:rPr lang="hr-HR" sz="2000" dirty="0"/>
              <a:t> bili ti koji su se obraćali centru za pomoć, dok su </a:t>
            </a:r>
            <a:r>
              <a:rPr lang="hr-HR" sz="2000" b="1" dirty="0"/>
              <a:t>majke</a:t>
            </a:r>
            <a:r>
              <a:rPr lang="hr-HR" sz="2000" dirty="0"/>
              <a:t> to činile u </a:t>
            </a:r>
            <a:r>
              <a:rPr lang="hr-HR" sz="2000" b="1" dirty="0"/>
              <a:t>37% slučajeva</a:t>
            </a:r>
            <a:r>
              <a:rPr lang="hr-HR" sz="2000" dirty="0"/>
              <a:t>. </a:t>
            </a:r>
            <a:endParaRPr lang="hr-HR" sz="2000" dirty="0" smtClean="0"/>
          </a:p>
          <a:p>
            <a:pPr marL="342900" indent="-342900">
              <a:buFontTx/>
              <a:buChar char="-"/>
            </a:pPr>
            <a:endParaRPr lang="hr-HR" sz="2000" dirty="0"/>
          </a:p>
          <a:p>
            <a:pPr algn="just"/>
            <a:r>
              <a:rPr lang="hr-HR" sz="2000" dirty="0" smtClean="0"/>
              <a:t>- Uočen je </a:t>
            </a:r>
            <a:r>
              <a:rPr lang="hr-HR" sz="2000" b="1" dirty="0"/>
              <a:t>sve veći broj intervencija od strane očeva</a:t>
            </a:r>
            <a:r>
              <a:rPr lang="hr-HR" sz="2000" dirty="0"/>
              <a:t> koji ne žive s djetetom za uspostavom kontakata, </a:t>
            </a:r>
            <a:r>
              <a:rPr lang="hr-HR" sz="2000" dirty="0" smtClean="0"/>
              <a:t>s obzirom </a:t>
            </a:r>
            <a:r>
              <a:rPr lang="hr-HR" sz="2000" dirty="0"/>
              <a:t>na osporavanje istog od strane </a:t>
            </a:r>
            <a:r>
              <a:rPr lang="hr-HR" sz="2000" dirty="0" smtClean="0"/>
              <a:t>majki.</a:t>
            </a:r>
            <a:endParaRPr lang="hr-HR" altLang="sr-Latn-RS" sz="2400" dirty="0" smtClean="0">
              <a:latin typeface="Book Antiqua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1274195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None/>
            </a:pPr>
            <a:r>
              <a:rPr lang="hr-HR" altLang="sr-Latn-RS" sz="2400" b="1" i="0" dirty="0">
                <a:solidFill>
                  <a:schemeClr val="bg1"/>
                </a:solidFill>
              </a:rPr>
              <a:t>ISKUSTVA PRAVOBRANITELJICE ZA RAVNOPRAVNOST SPOLOVA</a:t>
            </a:r>
            <a:endParaRPr lang="hr-HR" altLang="sr-Latn-RS" sz="2400" i="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hr-HR" sz="2400" b="1" dirty="0" smtClean="0">
                <a:solidFill>
                  <a:schemeClr val="bg1"/>
                </a:solidFill>
              </a:rPr>
              <a:t>Istraživanje </a:t>
            </a:r>
            <a:r>
              <a:rPr lang="hr-HR" sz="2400" b="1" dirty="0">
                <a:solidFill>
                  <a:schemeClr val="bg1"/>
                </a:solidFill>
              </a:rPr>
              <a:t>o poteškoćama u ostvarivanju susreta i druženja djeteta s roditeljem s kojim dijete ne živi </a:t>
            </a:r>
            <a:r>
              <a:rPr lang="hr-HR" sz="2400" i="0" dirty="0" smtClean="0">
                <a:solidFill>
                  <a:schemeClr val="bg1"/>
                </a:solidFill>
              </a:rPr>
              <a:t>(Izvješće PRS, 2014.)</a:t>
            </a:r>
            <a:endParaRPr lang="hr-HR" sz="2400" i="0" dirty="0">
              <a:solidFill>
                <a:schemeClr val="bg1"/>
              </a:solidFill>
            </a:endParaRPr>
          </a:p>
        </p:txBody>
      </p:sp>
      <p:pic>
        <p:nvPicPr>
          <p:cNvPr id="8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1643527"/>
            <a:ext cx="8352928" cy="394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sz="2000" dirty="0" smtClean="0"/>
              <a:t>Analiza </a:t>
            </a:r>
            <a:r>
              <a:rPr lang="hr-HR" sz="2000" dirty="0"/>
              <a:t>151 </a:t>
            </a:r>
            <a:r>
              <a:rPr lang="hr-HR" sz="2000" dirty="0" smtClean="0"/>
              <a:t>sudskog </a:t>
            </a:r>
            <a:r>
              <a:rPr lang="hr-HR" sz="2000" dirty="0"/>
              <a:t>predmeta u kojima je sud odlučivao o roditeljskoj skrbi</a:t>
            </a:r>
          </a:p>
          <a:p>
            <a:r>
              <a:rPr lang="hr-HR" sz="2000" dirty="0"/>
              <a:t> </a:t>
            </a:r>
          </a:p>
          <a:p>
            <a:r>
              <a:rPr lang="hr-HR" sz="2000" i="1" u="sng" dirty="0"/>
              <a:t>Roditeljski sporazumi</a:t>
            </a:r>
            <a:endParaRPr lang="hr-HR" sz="2000" u="sng" dirty="0"/>
          </a:p>
          <a:p>
            <a:r>
              <a:rPr lang="hr-HR" sz="2000" dirty="0" smtClean="0"/>
              <a:t>- Od </a:t>
            </a:r>
            <a:r>
              <a:rPr lang="hr-HR" sz="2000" dirty="0"/>
              <a:t>111 (meritorno presuđenih) predmeta, </a:t>
            </a:r>
            <a:r>
              <a:rPr lang="hr-HR" sz="2000" i="1" dirty="0"/>
              <a:t>sporazum roditelja </a:t>
            </a:r>
            <a:r>
              <a:rPr lang="hr-HR" sz="2000" dirty="0"/>
              <a:t>postignut je u 101 predmetu (90,9%), od čega: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u </a:t>
            </a:r>
            <a:r>
              <a:rPr lang="hr-HR" sz="2000" b="1" dirty="0"/>
              <a:t>14,9% predmeta</a:t>
            </a:r>
            <a:r>
              <a:rPr lang="hr-HR" sz="2000" dirty="0"/>
              <a:t> roditelji su se sporazumjeli da dijete nastavi živjeti </a:t>
            </a:r>
            <a:r>
              <a:rPr lang="hr-HR" sz="2000" b="1" dirty="0"/>
              <a:t>s ocem</a:t>
            </a:r>
            <a:r>
              <a:rPr lang="hr-HR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/>
              <a:t>u 81,2% predmeta roditelji su se sporazumjeli da dijete nastavi živjeti </a:t>
            </a:r>
            <a:r>
              <a:rPr lang="hr-HR" sz="2000" b="1" dirty="0"/>
              <a:t>s majkom</a:t>
            </a:r>
            <a:endParaRPr lang="hr-H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/>
              <a:t>(3,9% - ostalo)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hr-HR" altLang="sr-Latn-RS" sz="2400" dirty="0" smtClean="0">
              <a:latin typeface="Book Antiqua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6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1274195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None/>
            </a:pPr>
            <a:r>
              <a:rPr lang="hr-HR" altLang="sr-Latn-RS" sz="2400" b="1" i="0" dirty="0">
                <a:solidFill>
                  <a:schemeClr val="bg1"/>
                </a:solidFill>
              </a:rPr>
              <a:t>ISKUSTVA PRAVOBRANITELJICE ZA RAVNOPRAVNOST SPOLOVA</a:t>
            </a:r>
            <a:endParaRPr lang="hr-HR" altLang="sr-Latn-RS" sz="2400" i="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hr-HR" sz="2400" b="1" dirty="0" smtClean="0">
                <a:solidFill>
                  <a:schemeClr val="bg1"/>
                </a:solidFill>
              </a:rPr>
              <a:t>Istraživanje o </a:t>
            </a:r>
            <a:r>
              <a:rPr lang="hr-HR" sz="2400" b="1" dirty="0">
                <a:solidFill>
                  <a:schemeClr val="bg1"/>
                </a:solidFill>
              </a:rPr>
              <a:t>ravnopravnosti spolova u</a:t>
            </a:r>
            <a:r>
              <a:rPr lang="hr-HR" sz="2400" b="1" dirty="0" smtClean="0">
                <a:solidFill>
                  <a:schemeClr val="bg1"/>
                </a:solidFill>
              </a:rPr>
              <a:t> </a:t>
            </a:r>
            <a:r>
              <a:rPr lang="hr-HR" sz="2400" b="1" dirty="0">
                <a:solidFill>
                  <a:schemeClr val="bg1"/>
                </a:solidFill>
              </a:rPr>
              <a:t>području roditeljske skrbi </a:t>
            </a:r>
            <a:r>
              <a:rPr lang="hr-HR" sz="2400" b="1" dirty="0" smtClean="0">
                <a:solidFill>
                  <a:schemeClr val="bg1"/>
                </a:solidFill>
              </a:rPr>
              <a:t>- postojeći trendovi </a:t>
            </a:r>
            <a:r>
              <a:rPr lang="hr-HR" sz="2400" i="0" dirty="0" smtClean="0">
                <a:solidFill>
                  <a:schemeClr val="bg1"/>
                </a:solidFill>
              </a:rPr>
              <a:t>(Izvješće PRS, 2013.)</a:t>
            </a:r>
            <a:endParaRPr lang="hr-HR" sz="24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1643527"/>
            <a:ext cx="8352928" cy="394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sz="2000" i="1" u="sng" dirty="0"/>
              <a:t>Stručna mišljenja CZSS</a:t>
            </a:r>
            <a:endParaRPr lang="hr-HR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u </a:t>
            </a:r>
            <a:r>
              <a:rPr lang="hr-HR" sz="2000" b="1" dirty="0"/>
              <a:t>15,7% slučajeva</a:t>
            </a:r>
            <a:r>
              <a:rPr lang="hr-HR" sz="2000" dirty="0"/>
              <a:t> CZSS predložili da dijete nastavi živjeti </a:t>
            </a:r>
            <a:r>
              <a:rPr lang="hr-HR" sz="2000" b="1" dirty="0"/>
              <a:t>s ocem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u 78,7% slučajeva CZSS predložili da dijete nastavi živjeti </a:t>
            </a:r>
            <a:r>
              <a:rPr lang="hr-HR" sz="2000" b="1" dirty="0"/>
              <a:t>s majkom</a:t>
            </a:r>
            <a:r>
              <a:rPr lang="hr-HR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(5,6% - ostalo)</a:t>
            </a:r>
          </a:p>
          <a:p>
            <a:r>
              <a:rPr lang="hr-HR" sz="2000" dirty="0"/>
              <a:t> </a:t>
            </a:r>
          </a:p>
          <a:p>
            <a:r>
              <a:rPr lang="hr-HR" sz="2000" i="1" u="sng" dirty="0"/>
              <a:t>Sudske odluke</a:t>
            </a:r>
            <a:r>
              <a:rPr lang="hr-HR" sz="2000" u="sng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u </a:t>
            </a:r>
            <a:r>
              <a:rPr lang="hr-HR" sz="2000" b="1" dirty="0"/>
              <a:t>17,8% slučajeva</a:t>
            </a:r>
            <a:r>
              <a:rPr lang="hr-HR" sz="2000" dirty="0"/>
              <a:t> sud je presudio da dijete nastavi živjeti </a:t>
            </a:r>
            <a:r>
              <a:rPr lang="hr-HR" sz="2000" b="1" dirty="0"/>
              <a:t>s ocem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u 78,5% slučajeva da dijete nastavi živjeti </a:t>
            </a:r>
            <a:r>
              <a:rPr lang="hr-HR" sz="2000" b="1" dirty="0"/>
              <a:t>s majkom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(3,7% – ostalo)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hr-HR" altLang="sr-Latn-RS" sz="2400" dirty="0" smtClean="0">
              <a:latin typeface="Book Antiqua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6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1274195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None/>
            </a:pPr>
            <a:r>
              <a:rPr lang="hr-HR" altLang="sr-Latn-RS" sz="2400" b="1" i="0" dirty="0">
                <a:solidFill>
                  <a:schemeClr val="bg1"/>
                </a:solidFill>
              </a:rPr>
              <a:t>ISKUSTVA PRAVOBRANITELJICE ZA RAVNOPRAVNOST SPOLOVA</a:t>
            </a:r>
            <a:endParaRPr lang="hr-HR" altLang="sr-Latn-RS" sz="2400" i="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hr-HR" sz="2400" b="1" dirty="0" smtClean="0">
                <a:solidFill>
                  <a:schemeClr val="bg1"/>
                </a:solidFill>
              </a:rPr>
              <a:t>Istraživanje o </a:t>
            </a:r>
            <a:r>
              <a:rPr lang="hr-HR" sz="2400" b="1" dirty="0">
                <a:solidFill>
                  <a:schemeClr val="bg1"/>
                </a:solidFill>
              </a:rPr>
              <a:t>ravnopravnosti spolova u</a:t>
            </a:r>
            <a:r>
              <a:rPr lang="hr-HR" sz="2400" b="1" dirty="0" smtClean="0">
                <a:solidFill>
                  <a:schemeClr val="bg1"/>
                </a:solidFill>
              </a:rPr>
              <a:t> </a:t>
            </a:r>
            <a:r>
              <a:rPr lang="hr-HR" sz="2400" b="1" dirty="0">
                <a:solidFill>
                  <a:schemeClr val="bg1"/>
                </a:solidFill>
              </a:rPr>
              <a:t>području roditeljske skrbi </a:t>
            </a:r>
            <a:r>
              <a:rPr lang="hr-HR" sz="2400" b="1" dirty="0" smtClean="0">
                <a:solidFill>
                  <a:schemeClr val="bg1"/>
                </a:solidFill>
              </a:rPr>
              <a:t>- postojeći trendovi </a:t>
            </a:r>
            <a:r>
              <a:rPr lang="hr-HR" sz="2400" i="0" dirty="0" smtClean="0">
                <a:solidFill>
                  <a:schemeClr val="bg1"/>
                </a:solidFill>
              </a:rPr>
              <a:t>(Izvješće PRS, 2013.)</a:t>
            </a:r>
            <a:endParaRPr lang="hr-HR" sz="24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1643527"/>
            <a:ext cx="8352928" cy="394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altLang="sr-Latn-RS" sz="2000" i="1" u="sng" dirty="0" smtClean="0"/>
          </a:p>
          <a:p>
            <a:r>
              <a:rPr lang="hr-HR" altLang="sr-Latn-RS" sz="2000" i="1" u="sng" dirty="0" smtClean="0"/>
              <a:t>Uzroci takvog stanja:</a:t>
            </a:r>
          </a:p>
          <a:p>
            <a:endParaRPr lang="hr-HR" altLang="sr-Latn-RS" sz="2000" i="1" u="sng" dirty="0">
              <a:latin typeface="Book Antiqua" pitchFamily="18" charset="0"/>
              <a:cs typeface="Arial" pitchFamily="34" charset="0"/>
            </a:endParaRPr>
          </a:p>
          <a:p>
            <a:pPr marL="457200" lvl="0" indent="-457200">
              <a:buAutoNum type="arabicPeriod"/>
            </a:pPr>
            <a:r>
              <a:rPr lang="hr-HR" sz="2400" dirty="0" smtClean="0"/>
              <a:t>nezainteresiranost </a:t>
            </a:r>
            <a:r>
              <a:rPr lang="hr-HR" sz="2400" dirty="0"/>
              <a:t>određenog broja </a:t>
            </a:r>
            <a:r>
              <a:rPr lang="hr-HR" sz="2400" dirty="0" smtClean="0"/>
              <a:t>očeva</a:t>
            </a:r>
          </a:p>
          <a:p>
            <a:pPr lvl="0"/>
            <a:endParaRPr lang="hr-HR" sz="2400" dirty="0"/>
          </a:p>
          <a:p>
            <a:pPr lvl="0"/>
            <a:r>
              <a:rPr lang="hr-HR" sz="2400" dirty="0" smtClean="0"/>
              <a:t>2. prisutnost </a:t>
            </a:r>
            <a:r>
              <a:rPr lang="hr-HR" sz="2400" dirty="0"/>
              <a:t>spolnih stereotipa o tome da djeca po prestanku obiteljske zajednice trebaju ostati živjeti s majkom</a:t>
            </a:r>
          </a:p>
          <a:p>
            <a:endParaRPr lang="hr-HR" altLang="sr-Latn-RS" sz="2400" dirty="0" smtClean="0">
              <a:latin typeface="Book Antiqua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6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1274195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None/>
            </a:pPr>
            <a:r>
              <a:rPr lang="hr-HR" altLang="sr-Latn-RS" sz="2400" b="1" i="0" dirty="0">
                <a:solidFill>
                  <a:schemeClr val="bg1"/>
                </a:solidFill>
              </a:rPr>
              <a:t>ISKUSTVA PRAVOBRANITELJICE ZA RAVNOPRAVNOST SPOLOVA</a:t>
            </a:r>
            <a:endParaRPr lang="hr-HR" altLang="sr-Latn-RS" sz="2400" i="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hr-HR" sz="2400" b="1" dirty="0" smtClean="0">
                <a:solidFill>
                  <a:schemeClr val="bg1"/>
                </a:solidFill>
              </a:rPr>
              <a:t>Istraživanje o </a:t>
            </a:r>
            <a:r>
              <a:rPr lang="hr-HR" sz="2400" b="1" dirty="0">
                <a:solidFill>
                  <a:schemeClr val="bg1"/>
                </a:solidFill>
              </a:rPr>
              <a:t>ravnopravnosti spolova u</a:t>
            </a:r>
            <a:r>
              <a:rPr lang="hr-HR" sz="2400" b="1" dirty="0" smtClean="0">
                <a:solidFill>
                  <a:schemeClr val="bg1"/>
                </a:solidFill>
              </a:rPr>
              <a:t> </a:t>
            </a:r>
            <a:r>
              <a:rPr lang="hr-HR" sz="2400" b="1" dirty="0">
                <a:solidFill>
                  <a:schemeClr val="bg1"/>
                </a:solidFill>
              </a:rPr>
              <a:t>području roditeljske skrbi </a:t>
            </a:r>
            <a:r>
              <a:rPr lang="hr-HR" sz="2400" b="1" dirty="0" smtClean="0">
                <a:solidFill>
                  <a:schemeClr val="bg1"/>
                </a:solidFill>
              </a:rPr>
              <a:t>- postojeći trendovi </a:t>
            </a:r>
            <a:r>
              <a:rPr lang="hr-HR" sz="2400" i="0" dirty="0" smtClean="0">
                <a:solidFill>
                  <a:schemeClr val="bg1"/>
                </a:solidFill>
              </a:rPr>
              <a:t>(Izvješće PRS, 2013.)</a:t>
            </a:r>
            <a:endParaRPr lang="hr-HR" sz="24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908720"/>
            <a:ext cx="813690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sz="2000" dirty="0"/>
              <a:t>Članak 2.</a:t>
            </a:r>
          </a:p>
          <a:p>
            <a:pPr algn="just"/>
            <a:r>
              <a:rPr lang="hr-HR" sz="2000" dirty="0"/>
              <a:t>Uređenje obiteljskih odnosa temelji se na načelima:</a:t>
            </a:r>
          </a:p>
          <a:p>
            <a:pPr algn="just"/>
            <a:r>
              <a:rPr lang="hr-HR" sz="2000" dirty="0"/>
              <a:t>1) </a:t>
            </a:r>
            <a:r>
              <a:rPr lang="hr-HR" sz="2000" b="1" dirty="0"/>
              <a:t>ravnopravnosti žene i muškarca</a:t>
            </a:r>
            <a:r>
              <a:rPr lang="hr-HR" sz="2000" dirty="0"/>
              <a:t> te uzajamnog poštovanja i pomaganja svih članova obitelji,</a:t>
            </a:r>
          </a:p>
          <a:p>
            <a:pPr algn="just"/>
            <a:r>
              <a:rPr lang="hr-HR" sz="2000" dirty="0"/>
              <a:t>2) zaštite dobrobiti i prava djeteta, te </a:t>
            </a:r>
            <a:r>
              <a:rPr lang="hr-HR" sz="2000" b="1" dirty="0"/>
              <a:t>odgovornosti obaju roditelja</a:t>
            </a:r>
            <a:r>
              <a:rPr lang="hr-HR" sz="2000" dirty="0"/>
              <a:t> za podizanje i odgoj djeteta</a:t>
            </a:r>
          </a:p>
          <a:p>
            <a:pPr algn="just"/>
            <a:endParaRPr lang="hr-HR" sz="2000" dirty="0" smtClean="0"/>
          </a:p>
          <a:p>
            <a:pPr algn="just"/>
            <a:r>
              <a:rPr lang="hr-HR" sz="2000" dirty="0" smtClean="0"/>
              <a:t>Članak </a:t>
            </a:r>
            <a:r>
              <a:rPr lang="hr-HR" sz="2000" dirty="0"/>
              <a:t>99.</a:t>
            </a:r>
          </a:p>
          <a:p>
            <a:pPr algn="just"/>
            <a:r>
              <a:rPr lang="hr-HR" sz="2000" dirty="0" smtClean="0"/>
              <a:t>(1) Roditelji </a:t>
            </a:r>
            <a:r>
              <a:rPr lang="hr-HR" sz="2000" dirty="0"/>
              <a:t>bez obzira žive li zajedno ili odvojeno </a:t>
            </a:r>
            <a:r>
              <a:rPr lang="hr-HR" sz="2000" b="1" dirty="0"/>
              <a:t>ravnopravno, zajednički i sporazumno</a:t>
            </a:r>
            <a:r>
              <a:rPr lang="hr-HR" sz="2000" dirty="0"/>
              <a:t> skrbe o djetetu, osim ako je ovim Zakonom drukčije određeno</a:t>
            </a:r>
            <a:r>
              <a:rPr lang="hr-HR" sz="2000" dirty="0" smtClean="0"/>
              <a:t>.</a:t>
            </a:r>
          </a:p>
          <a:p>
            <a:pPr algn="just"/>
            <a:endParaRPr lang="hr-HR" sz="2000" dirty="0" smtClean="0"/>
          </a:p>
          <a:p>
            <a:pPr algn="just"/>
            <a:r>
              <a:rPr lang="hr-HR" sz="2000" dirty="0" smtClean="0"/>
              <a:t>- Novi Obiteljski zakon </a:t>
            </a:r>
            <a:r>
              <a:rPr lang="hr-HR" sz="2000" dirty="0"/>
              <a:t>(NN 75/14, 83/14 i 05/15</a:t>
            </a:r>
            <a:r>
              <a:rPr lang="hr-HR" sz="2000" dirty="0" smtClean="0"/>
              <a:t>) donesen u lipnju 2014. Ustavni sud RH je privremeno suspendirao </a:t>
            </a:r>
            <a:r>
              <a:rPr lang="hr-HR" sz="2000" dirty="0"/>
              <a:t>iz razloga pravne </a:t>
            </a:r>
            <a:r>
              <a:rPr lang="hr-HR" sz="2000" dirty="0" smtClean="0"/>
              <a:t>sigurnosti.</a:t>
            </a:r>
            <a:endParaRPr lang="hr-HR" sz="2000" dirty="0"/>
          </a:p>
          <a:p>
            <a:pPr algn="just"/>
            <a:endParaRPr lang="hr-HR" sz="2000" dirty="0"/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hr-HR" altLang="sr-Latn-RS" sz="2400" dirty="0" smtClean="0">
              <a:latin typeface="Book Antiqua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904863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OBITELJSKI ZAKON </a:t>
            </a:r>
          </a:p>
          <a:p>
            <a:pPr algn="ctr">
              <a:buNone/>
            </a:pPr>
            <a:r>
              <a:rPr lang="hr-HR" sz="2400" i="0" dirty="0" smtClean="0">
                <a:solidFill>
                  <a:schemeClr val="bg1"/>
                </a:solidFill>
              </a:rPr>
              <a:t>(NN </a:t>
            </a:r>
            <a:r>
              <a:rPr lang="hr-HR" sz="2400" i="0" dirty="0">
                <a:solidFill>
                  <a:schemeClr val="bg1"/>
                </a:solidFill>
              </a:rPr>
              <a:t>116/03, 17/04, 136/04, 107/07, 57/11, 61/11 i 25/13</a:t>
            </a:r>
            <a:r>
              <a:rPr lang="hr-HR" sz="2400" i="0" dirty="0" smtClean="0">
                <a:solidFill>
                  <a:schemeClr val="bg1"/>
                </a:solidFill>
              </a:rPr>
              <a:t>)</a:t>
            </a:r>
            <a:endParaRPr lang="hr-HR" sz="2400" i="0" dirty="0">
              <a:solidFill>
                <a:schemeClr val="bg1"/>
              </a:solidFill>
            </a:endParaRPr>
          </a:p>
        </p:txBody>
      </p:sp>
      <p:pic>
        <p:nvPicPr>
          <p:cNvPr id="8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1539" y="1484784"/>
            <a:ext cx="8280920" cy="394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sz="2000" dirty="0" smtClean="0"/>
              <a:t>2012</a:t>
            </a:r>
            <a:r>
              <a:rPr lang="hr-HR" sz="2000" dirty="0"/>
              <a:t>. godina: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 dirty="0"/>
              <a:t>u </a:t>
            </a:r>
            <a:r>
              <a:rPr lang="hr-HR" sz="2000" b="1" dirty="0"/>
              <a:t>15,3% slučajeva</a:t>
            </a:r>
            <a:r>
              <a:rPr lang="hr-HR" sz="2000" dirty="0"/>
              <a:t> (692 predmeta) kao podobniji roditelj predložen je </a:t>
            </a:r>
            <a:r>
              <a:rPr lang="hr-HR" sz="2000" b="1" dirty="0"/>
              <a:t>otac</a:t>
            </a:r>
            <a:endParaRPr lang="hr-H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 dirty="0"/>
              <a:t>u 78,9% slučajeva (3.561 predmet) kao podobniji roditelj predložena je </a:t>
            </a:r>
            <a:r>
              <a:rPr lang="hr-HR" sz="2000" b="1" dirty="0"/>
              <a:t>majka</a:t>
            </a:r>
            <a:r>
              <a:rPr lang="hr-HR" sz="2000" dirty="0"/>
              <a:t> </a:t>
            </a:r>
            <a:endParaRPr lang="hr-HR" sz="2000" dirty="0" smtClean="0"/>
          </a:p>
          <a:p>
            <a:pPr algn="just"/>
            <a:endParaRPr lang="hr-HR" sz="1400" dirty="0"/>
          </a:p>
          <a:p>
            <a:pPr algn="just"/>
            <a:r>
              <a:rPr lang="hr-HR" dirty="0"/>
              <a:t>CZSS Rovinj: „</a:t>
            </a:r>
            <a:r>
              <a:rPr lang="hr-HR" i="1" dirty="0"/>
              <a:t>U Hrvatskoj još uvijek u velikom postotku sami roditelji nakon razdvajanja imaju viziju da bi djeca trebala ostati živjeti s majkom, pa su na taj način već zapravo i realizirali svoje obiteljske prilike na način da se majka s djecom negdje odselila ili da se otac negdje odselio, a da su djeca ostala s majkom. Takva realnost </a:t>
            </a:r>
            <a:r>
              <a:rPr lang="hr-HR" i="1" dirty="0" smtClean="0"/>
              <a:t>u </a:t>
            </a:r>
            <a:r>
              <a:rPr lang="hr-HR" i="1" dirty="0"/>
              <a:t>bitnome utječe i na intervencije Centra, kao i na prijedloge koje Centar daje u tim postupcima, jer se neke odgovornosti i stavovi ne mogu roditeljima nametnuti.“ </a:t>
            </a:r>
            <a:endParaRPr lang="hr-HR" dirty="0"/>
          </a:p>
          <a:p>
            <a:endParaRPr lang="hr-HR" altLang="sr-Latn-RS" sz="2400" dirty="0" smtClean="0">
              <a:latin typeface="Book Antiqua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1274195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None/>
            </a:pPr>
            <a:r>
              <a:rPr lang="hr-HR" altLang="sr-Latn-RS" sz="2400" b="1" i="0" dirty="0">
                <a:solidFill>
                  <a:schemeClr val="bg1"/>
                </a:solidFill>
              </a:rPr>
              <a:t>ISKUSTVA PRAVOBRANITELJICE ZA RAVNOPRAVNOST SPOLOVA</a:t>
            </a:r>
            <a:endParaRPr lang="hr-HR" altLang="sr-Latn-RS" sz="2400" i="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hr-HR" sz="2400" b="1" dirty="0" smtClean="0">
                <a:solidFill>
                  <a:schemeClr val="bg1"/>
                </a:solidFill>
              </a:rPr>
              <a:t>Istraživanje </a:t>
            </a:r>
            <a:r>
              <a:rPr lang="hr-HR" sz="2400" b="1" dirty="0">
                <a:solidFill>
                  <a:schemeClr val="bg1"/>
                </a:solidFill>
              </a:rPr>
              <a:t>o stručnim mišljenjima i prijedlozima CZSS vezano uz odluku s kojim će roditeljem dijete nastaviti </a:t>
            </a:r>
            <a:r>
              <a:rPr lang="hr-HR" sz="2400" b="1" dirty="0" smtClean="0">
                <a:solidFill>
                  <a:schemeClr val="bg1"/>
                </a:solidFill>
              </a:rPr>
              <a:t>živjeti </a:t>
            </a:r>
            <a:r>
              <a:rPr lang="hr-HR" sz="2400" i="0" dirty="0" smtClean="0">
                <a:solidFill>
                  <a:schemeClr val="bg1"/>
                </a:solidFill>
              </a:rPr>
              <a:t>(Izvješće 2013.)</a:t>
            </a:r>
            <a:endParaRPr lang="hr-HR" sz="2400" i="0" dirty="0">
              <a:solidFill>
                <a:schemeClr val="bg1"/>
              </a:solidFill>
            </a:endParaRPr>
          </a:p>
        </p:txBody>
      </p:sp>
      <p:pic>
        <p:nvPicPr>
          <p:cNvPr id="6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1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904863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None/>
            </a:pPr>
            <a:r>
              <a:rPr lang="hr-HR" altLang="sr-Latn-RS" sz="2400" b="1" i="0" dirty="0">
                <a:solidFill>
                  <a:schemeClr val="bg1"/>
                </a:solidFill>
              </a:rPr>
              <a:t>ISKUSTVA PRAVOBRANITELJICE ZA RAVNOPRAVNOST SPOLOVA</a:t>
            </a:r>
            <a:endParaRPr lang="hr-HR" altLang="sr-Latn-RS" sz="2400" i="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hr-HR" sz="2400" b="1" dirty="0" smtClean="0">
                <a:solidFill>
                  <a:schemeClr val="bg1"/>
                </a:solidFill>
              </a:rPr>
              <a:t>Položaj trudnica i majki s malom djecom na tržištu rada </a:t>
            </a:r>
            <a:r>
              <a:rPr lang="hr-HR" sz="2400" i="0" dirty="0" smtClean="0">
                <a:solidFill>
                  <a:schemeClr val="bg1"/>
                </a:solidFill>
              </a:rPr>
              <a:t>(PRS 2012.)</a:t>
            </a:r>
            <a:endParaRPr lang="hr-HR" sz="2400" i="0" dirty="0">
              <a:solidFill>
                <a:schemeClr val="bg1"/>
              </a:solidFill>
            </a:endParaRPr>
          </a:p>
        </p:txBody>
      </p:sp>
      <p:pic>
        <p:nvPicPr>
          <p:cNvPr id="6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9648" y="1256689"/>
            <a:ext cx="554461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937 </a:t>
            </a:r>
            <a:r>
              <a:rPr lang="hr-HR" b="1" dirty="0">
                <a:latin typeface="Narkisim" panose="020E0502050101010101" pitchFamily="34" charset="-79"/>
                <a:cs typeface="Narkisim" panose="020E0502050101010101" pitchFamily="34" charset="-79"/>
              </a:rPr>
              <a:t>sudionica </a:t>
            </a:r>
            <a:r>
              <a:rPr lang="hr-HR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- 20-45 godina starosti</a:t>
            </a:r>
          </a:p>
          <a:p>
            <a:pPr algn="just"/>
            <a:r>
              <a:rPr lang="hr-HR" i="1" dirty="0" smtClean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Najveći </a:t>
            </a:r>
            <a:r>
              <a:rPr lang="hr-HR" i="1" dirty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broj </a:t>
            </a:r>
            <a:r>
              <a:rPr lang="hr-HR" i="1" dirty="0" smtClean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sudionica - 26-34 </a:t>
            </a:r>
            <a:r>
              <a:rPr lang="hr-HR" i="1" dirty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godine života</a:t>
            </a:r>
            <a:r>
              <a:rPr lang="hr-HR" i="1" dirty="0">
                <a:latin typeface="Narkisim" panose="020E0502050101010101" pitchFamily="34" charset="-79"/>
                <a:cs typeface="Narkisim" panose="020E0502050101010101" pitchFamily="34" charset="-79"/>
              </a:rPr>
              <a:t>. </a:t>
            </a:r>
            <a:endParaRPr lang="hr-HR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lvl="0" algn="just"/>
            <a:endParaRPr lang="hr-HR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40% </a:t>
            </a:r>
            <a:r>
              <a:rPr lang="hr-HR" sz="2000" dirty="0">
                <a:latin typeface="Narkisim" panose="020E0502050101010101" pitchFamily="34" charset="-79"/>
                <a:cs typeface="Narkisim" panose="020E0502050101010101" pitchFamily="34" charset="-79"/>
              </a:rPr>
              <a:t>žena, koje </a:t>
            </a:r>
            <a:r>
              <a:rPr lang="hr-HR" sz="20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su </a:t>
            </a:r>
            <a:r>
              <a:rPr lang="hr-HR" sz="2000" dirty="0">
                <a:latin typeface="Narkisim" panose="020E0502050101010101" pitchFamily="34" charset="-79"/>
                <a:cs typeface="Narkisim" panose="020E0502050101010101" pitchFamily="34" charset="-79"/>
              </a:rPr>
              <a:t>bile trudne u određenom trenutku svoje zaposlenosti ili traženja posla, </a:t>
            </a:r>
            <a:r>
              <a:rPr lang="hr-HR" sz="2000" dirty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bile su izložene nepovoljnom postupanju od strane poslodavca </a:t>
            </a:r>
            <a:r>
              <a:rPr lang="hr-HR" sz="2000" b="1" dirty="0">
                <a:latin typeface="Narkisim" panose="020E0502050101010101" pitchFamily="34" charset="-79"/>
                <a:cs typeface="Narkisim" panose="020E0502050101010101" pitchFamily="34" charset="-79"/>
              </a:rPr>
              <a:t>zbog svoje trudnoće </a:t>
            </a:r>
            <a:r>
              <a:rPr lang="hr-HR" sz="2000" dirty="0">
                <a:latin typeface="Narkisim" panose="020E0502050101010101" pitchFamily="34" charset="-79"/>
                <a:cs typeface="Narkisim" panose="020E0502050101010101" pitchFamily="34" charset="-79"/>
              </a:rPr>
              <a:t>odnosno korištenja </a:t>
            </a:r>
            <a:r>
              <a:rPr lang="hr-HR" sz="2000" dirty="0" err="1">
                <a:latin typeface="Narkisim" panose="020E0502050101010101" pitchFamily="34" charset="-79"/>
                <a:cs typeface="Narkisim" panose="020E0502050101010101" pitchFamily="34" charset="-79"/>
              </a:rPr>
              <a:t>rodiljnih</a:t>
            </a:r>
            <a:r>
              <a:rPr lang="hr-HR" sz="2000" dirty="0">
                <a:latin typeface="Narkisim" panose="020E0502050101010101" pitchFamily="34" charset="-79"/>
                <a:cs typeface="Narkisim" panose="020E0502050101010101" pitchFamily="34" charset="-79"/>
              </a:rPr>
              <a:t> prava.</a:t>
            </a:r>
          </a:p>
          <a:p>
            <a:pPr lvl="0" algn="just"/>
            <a:endParaRPr lang="hr-HR" sz="2000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41,2</a:t>
            </a:r>
            <a:r>
              <a:rPr lang="hr-HR" sz="2000" b="1" dirty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%</a:t>
            </a:r>
            <a:r>
              <a:rPr lang="hr-HR" sz="2000" dirty="0">
                <a:latin typeface="Narkisim" panose="020E0502050101010101" pitchFamily="34" charset="-79"/>
                <a:cs typeface="Narkisim" panose="020E0502050101010101" pitchFamily="34" charset="-79"/>
              </a:rPr>
              <a:t> žena, koje su na tržištu rada sudjelovale dok su istovremeno morale brinuti za </a:t>
            </a:r>
            <a:r>
              <a:rPr lang="hr-HR" sz="2000" i="1" dirty="0">
                <a:latin typeface="Narkisim" panose="020E0502050101010101" pitchFamily="34" charset="-79"/>
                <a:cs typeface="Narkisim" panose="020E0502050101010101" pitchFamily="34" charset="-79"/>
              </a:rPr>
              <a:t>djecu stariju od 1 godine</a:t>
            </a:r>
            <a:r>
              <a:rPr lang="hr-HR" sz="2000" dirty="0">
                <a:latin typeface="Narkisim" panose="020E0502050101010101" pitchFamily="34" charset="-79"/>
                <a:cs typeface="Narkisim" panose="020E0502050101010101" pitchFamily="34" charset="-79"/>
              </a:rPr>
              <a:t>, smatra da je </a:t>
            </a:r>
            <a:r>
              <a:rPr lang="hr-HR" sz="2000" dirty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poslodavac prema njima postupao nepovoljno </a:t>
            </a:r>
            <a:r>
              <a:rPr lang="hr-HR" sz="2000" b="1" u="sng" dirty="0">
                <a:latin typeface="Narkisim" panose="020E0502050101010101" pitchFamily="34" charset="-79"/>
                <a:cs typeface="Narkisim" panose="020E0502050101010101" pitchFamily="34" charset="-79"/>
              </a:rPr>
              <a:t>zbog </a:t>
            </a:r>
            <a:r>
              <a:rPr lang="hr-HR" sz="2000" b="1" u="sng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obveza </a:t>
            </a:r>
            <a:r>
              <a:rPr lang="hr-HR" sz="2000" b="1" u="sng" dirty="0">
                <a:latin typeface="Narkisim" panose="020E0502050101010101" pitchFamily="34" charset="-79"/>
                <a:cs typeface="Narkisim" panose="020E0502050101010101" pitchFamily="34" charset="-79"/>
              </a:rPr>
              <a:t>prema djeci</a:t>
            </a:r>
            <a:r>
              <a:rPr lang="hr-HR" sz="2000" b="1" dirty="0"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</a:p>
          <a:p>
            <a:endParaRPr lang="hr-HR" sz="20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641" y="2204864"/>
            <a:ext cx="1954791" cy="26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904863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None/>
            </a:pPr>
            <a:r>
              <a:rPr lang="hr-HR" altLang="sr-Latn-RS" sz="2400" b="1" i="0" dirty="0">
                <a:solidFill>
                  <a:schemeClr val="bg1"/>
                </a:solidFill>
              </a:rPr>
              <a:t>ISKUSTVA PRAVOBRANITELJICE ZA RAVNOPRAVNOST SPOLOVA</a:t>
            </a:r>
            <a:endParaRPr lang="hr-HR" altLang="sr-Latn-RS" sz="2400" i="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hr-HR" sz="2400" b="1" dirty="0" smtClean="0">
                <a:solidFill>
                  <a:schemeClr val="bg1"/>
                </a:solidFill>
              </a:rPr>
              <a:t>Položaj trudnica i majki s malom djecom na tržištu rada </a:t>
            </a:r>
            <a:r>
              <a:rPr lang="hr-HR" sz="2400" i="0" dirty="0" smtClean="0">
                <a:solidFill>
                  <a:schemeClr val="bg1"/>
                </a:solidFill>
              </a:rPr>
              <a:t>(PRS 2012.)</a:t>
            </a:r>
            <a:endParaRPr lang="hr-HR" sz="2400" i="0" dirty="0">
              <a:solidFill>
                <a:schemeClr val="bg1"/>
              </a:solidFill>
            </a:endParaRPr>
          </a:p>
        </p:txBody>
      </p:sp>
      <p:pic>
        <p:nvPicPr>
          <p:cNvPr id="6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568" y="1243818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Sudionice koje su na tržištu rada doživjele spolnu diskriminaciju temeljem trudnoće ili temeljem svojih obveza prema djeci</a:t>
            </a:r>
            <a:r>
              <a:rPr lang="hr-HR" dirty="0" smtClean="0"/>
              <a:t>:</a:t>
            </a:r>
          </a:p>
          <a:p>
            <a:pPr>
              <a:lnSpc>
                <a:spcPct val="150000"/>
              </a:lnSpc>
            </a:pPr>
            <a:endParaRPr lang="hr-HR" sz="1100" dirty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r-HR" b="1" dirty="0" smtClean="0">
                <a:solidFill>
                  <a:srgbClr val="A21A5C"/>
                </a:solidFill>
                <a:cs typeface="Narkisim" panose="020E0502050101010101" pitchFamily="34" charset="-79"/>
              </a:rPr>
              <a:t>34,1%</a:t>
            </a:r>
            <a:r>
              <a:rPr lang="hr-HR" dirty="0" smtClean="0">
                <a:cs typeface="Narkisim" panose="020E0502050101010101" pitchFamily="34" charset="-79"/>
              </a:rPr>
              <a:t> suočilo </a:t>
            </a:r>
            <a:r>
              <a:rPr lang="hr-HR" dirty="0">
                <a:cs typeface="Narkisim" panose="020E0502050101010101" pitchFamily="34" charset="-79"/>
              </a:rPr>
              <a:t>se s </a:t>
            </a:r>
            <a:r>
              <a:rPr lang="hr-HR" b="1" dirty="0" err="1" smtClean="0">
                <a:solidFill>
                  <a:srgbClr val="A21A5C"/>
                </a:solidFill>
                <a:cs typeface="Narkisim" panose="020E0502050101010101" pitchFamily="34" charset="-79"/>
              </a:rPr>
              <a:t>neprodužavanjem</a:t>
            </a:r>
            <a:r>
              <a:rPr lang="hr-HR" b="1" dirty="0" smtClean="0">
                <a:solidFill>
                  <a:srgbClr val="A21A5C"/>
                </a:solidFill>
                <a:cs typeface="Narkisim" panose="020E0502050101010101" pitchFamily="34" charset="-79"/>
              </a:rPr>
              <a:t> </a:t>
            </a:r>
            <a:r>
              <a:rPr lang="hr-HR" b="1" dirty="0">
                <a:solidFill>
                  <a:srgbClr val="A21A5C"/>
                </a:solidFill>
                <a:cs typeface="Narkisim" panose="020E0502050101010101" pitchFamily="34" charset="-79"/>
              </a:rPr>
              <a:t>ugovora o </a:t>
            </a:r>
            <a:r>
              <a:rPr lang="hr-HR" b="1" dirty="0" smtClean="0">
                <a:solidFill>
                  <a:srgbClr val="A21A5C"/>
                </a:solidFill>
                <a:cs typeface="Narkisim" panose="020E0502050101010101" pitchFamily="34" charset="-79"/>
              </a:rPr>
              <a:t>radu</a:t>
            </a:r>
            <a:endParaRPr lang="hr-HR" dirty="0">
              <a:cs typeface="Narkisim" panose="020E0502050101010101" pitchFamily="34" charset="-79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r-HR" b="1" dirty="0">
                <a:solidFill>
                  <a:srgbClr val="A21A5C"/>
                </a:solidFill>
                <a:cs typeface="Narkisim" panose="020E0502050101010101" pitchFamily="34" charset="-79"/>
              </a:rPr>
              <a:t>21,2%</a:t>
            </a:r>
            <a:r>
              <a:rPr lang="hr-HR" dirty="0">
                <a:cs typeface="Narkisim" panose="020E0502050101010101" pitchFamily="34" charset="-79"/>
              </a:rPr>
              <a:t>  dobilo je </a:t>
            </a:r>
            <a:r>
              <a:rPr lang="hr-HR" b="1" dirty="0" smtClean="0">
                <a:solidFill>
                  <a:srgbClr val="A21A5C"/>
                </a:solidFill>
                <a:cs typeface="Narkisim" panose="020E0502050101010101" pitchFamily="34" charset="-79"/>
              </a:rPr>
              <a:t>otkaz   (</a:t>
            </a:r>
            <a:r>
              <a:rPr lang="hr-HR" dirty="0" smtClean="0">
                <a:solidFill>
                  <a:srgbClr val="A21A5C"/>
                </a:solidFill>
                <a:cs typeface="Narkisim" panose="020E0502050101010101" pitchFamily="34" charset="-79"/>
              </a:rPr>
              <a:t>34,1%+21,2% = </a:t>
            </a:r>
            <a:r>
              <a:rPr lang="hr-HR" b="1" dirty="0" smtClean="0">
                <a:solidFill>
                  <a:srgbClr val="A21A5C"/>
                </a:solidFill>
                <a:cs typeface="Narkisim" panose="020E0502050101010101" pitchFamily="34" charset="-79"/>
              </a:rPr>
              <a:t>55,3%)</a:t>
            </a:r>
            <a:endParaRPr lang="hr-HR" dirty="0">
              <a:cs typeface="Narkisim" panose="020E0502050101010101" pitchFamily="34" charset="-79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r-HR" b="1" dirty="0">
                <a:solidFill>
                  <a:srgbClr val="A21A5C"/>
                </a:solidFill>
                <a:cs typeface="Narkisim" panose="020E0502050101010101" pitchFamily="34" charset="-79"/>
              </a:rPr>
              <a:t>16,4%</a:t>
            </a:r>
            <a:r>
              <a:rPr lang="hr-HR" dirty="0">
                <a:cs typeface="Narkisim" panose="020E0502050101010101" pitchFamily="34" charset="-79"/>
              </a:rPr>
              <a:t> premješteno na </a:t>
            </a:r>
            <a:r>
              <a:rPr lang="hr-HR" b="1" dirty="0">
                <a:solidFill>
                  <a:srgbClr val="A21A5C"/>
                </a:solidFill>
                <a:cs typeface="Narkisim" panose="020E0502050101010101" pitchFamily="34" charset="-79"/>
              </a:rPr>
              <a:t>lošije radno </a:t>
            </a:r>
            <a:r>
              <a:rPr lang="hr-HR" b="1" dirty="0" smtClean="0">
                <a:solidFill>
                  <a:srgbClr val="A21A5C"/>
                </a:solidFill>
                <a:cs typeface="Narkisim" panose="020E0502050101010101" pitchFamily="34" charset="-79"/>
              </a:rPr>
              <a:t>mjesto </a:t>
            </a:r>
            <a:endParaRPr lang="hr-HR" b="1" dirty="0">
              <a:solidFill>
                <a:srgbClr val="A21A5C"/>
              </a:solidFill>
              <a:cs typeface="Narkisim" panose="020E0502050101010101" pitchFamily="34" charset="-79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>
                <a:solidFill>
                  <a:srgbClr val="A21A5C"/>
                </a:solidFill>
                <a:cs typeface="Narkisim" panose="020E0502050101010101" pitchFamily="34" charset="-79"/>
              </a:rPr>
              <a:t>17</a:t>
            </a:r>
            <a:r>
              <a:rPr lang="hr-HR" dirty="0">
                <a:solidFill>
                  <a:srgbClr val="A21A5C"/>
                </a:solidFill>
                <a:cs typeface="Narkisim" panose="020E0502050101010101" pitchFamily="34" charset="-79"/>
              </a:rPr>
              <a:t>% </a:t>
            </a:r>
            <a:r>
              <a:rPr lang="hr-HR" dirty="0" smtClean="0">
                <a:solidFill>
                  <a:srgbClr val="A21A5C"/>
                </a:solidFill>
                <a:cs typeface="Narkisim" panose="020E0502050101010101" pitchFamily="34" charset="-79"/>
              </a:rPr>
              <a:t>uskraćeno ugovoreno trajanje </a:t>
            </a:r>
            <a:r>
              <a:rPr lang="hr-HR" dirty="0">
                <a:solidFill>
                  <a:srgbClr val="A21A5C"/>
                </a:solidFill>
                <a:cs typeface="Narkisim" panose="020E0502050101010101" pitchFamily="34" charset="-79"/>
              </a:rPr>
              <a:t>godišnjeg </a:t>
            </a:r>
            <a:r>
              <a:rPr lang="hr-HR" dirty="0" smtClean="0">
                <a:solidFill>
                  <a:srgbClr val="A21A5C"/>
                </a:solidFill>
                <a:cs typeface="Narkisim" panose="020E0502050101010101" pitchFamily="34" charset="-79"/>
              </a:rPr>
              <a:t>odmora</a:t>
            </a:r>
            <a:endParaRPr lang="hr-HR" dirty="0">
              <a:solidFill>
                <a:srgbClr val="A21A5C"/>
              </a:solidFill>
              <a:cs typeface="Narkisim" panose="020E0502050101010101" pitchFamily="34" charset="-79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r-HR" b="1" dirty="0">
                <a:solidFill>
                  <a:srgbClr val="A21A5C"/>
                </a:solidFill>
                <a:cs typeface="Narkisim" panose="020E0502050101010101" pitchFamily="34" charset="-79"/>
              </a:rPr>
              <a:t>14,6% </a:t>
            </a:r>
            <a:r>
              <a:rPr lang="hr-HR" dirty="0">
                <a:cs typeface="Narkisim" panose="020E0502050101010101" pitchFamily="34" charset="-79"/>
              </a:rPr>
              <a:t>ispitanica smatra da je doživjelo diskriminaciju u </a:t>
            </a:r>
            <a:r>
              <a:rPr lang="hr-HR" dirty="0" smtClean="0">
                <a:cs typeface="Narkisim" panose="020E0502050101010101" pitchFamily="34" charset="-79"/>
              </a:rPr>
              <a:t>obliku </a:t>
            </a:r>
            <a:r>
              <a:rPr lang="hr-HR" b="1" dirty="0">
                <a:solidFill>
                  <a:srgbClr val="A21A5C"/>
                </a:solidFill>
                <a:cs typeface="Narkisim" panose="020E0502050101010101" pitchFamily="34" charset="-79"/>
              </a:rPr>
              <a:t>smanjenja </a:t>
            </a:r>
            <a:r>
              <a:rPr lang="hr-HR" b="1" dirty="0" smtClean="0">
                <a:solidFill>
                  <a:srgbClr val="A21A5C"/>
                </a:solidFill>
                <a:cs typeface="Narkisim" panose="020E0502050101010101" pitchFamily="34" charset="-79"/>
              </a:rPr>
              <a:t>plaće</a:t>
            </a:r>
            <a:r>
              <a:rPr lang="hr-HR" dirty="0" smtClean="0">
                <a:cs typeface="Narkisim" panose="020E0502050101010101" pitchFamily="34" charset="-79"/>
              </a:rPr>
              <a:t> </a:t>
            </a:r>
            <a:endParaRPr lang="hr-HR" dirty="0">
              <a:cs typeface="Narkisim" panose="020E0502050101010101" pitchFamily="34" charset="-79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>
                <a:solidFill>
                  <a:srgbClr val="A21A5C"/>
                </a:solidFill>
                <a:cs typeface="Narkisim" panose="020E0502050101010101" pitchFamily="34" charset="-79"/>
              </a:rPr>
              <a:t>9,7% </a:t>
            </a:r>
            <a:r>
              <a:rPr lang="hr-HR" dirty="0">
                <a:cs typeface="Narkisim" panose="020E0502050101010101" pitchFamily="34" charset="-79"/>
              </a:rPr>
              <a:t>smatra da im je </a:t>
            </a:r>
            <a:r>
              <a:rPr lang="hr-HR" dirty="0">
                <a:solidFill>
                  <a:srgbClr val="A21A5C"/>
                </a:solidFill>
                <a:cs typeface="Narkisim" panose="020E0502050101010101" pitchFamily="34" charset="-79"/>
              </a:rPr>
              <a:t>uskraćeno napredovanje na bolju </a:t>
            </a:r>
            <a:r>
              <a:rPr lang="hr-HR" dirty="0" smtClean="0">
                <a:solidFill>
                  <a:srgbClr val="A21A5C"/>
                </a:solidFill>
                <a:cs typeface="Narkisim" panose="020E0502050101010101" pitchFamily="34" charset="-79"/>
              </a:rPr>
              <a:t>poziciju</a:t>
            </a:r>
            <a:endParaRPr lang="hr-HR" dirty="0">
              <a:cs typeface="Narkisim" panose="020E0502050101010101" pitchFamily="34" charset="-79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57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904863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None/>
            </a:pPr>
            <a:r>
              <a:rPr lang="hr-HR" altLang="sr-Latn-RS" sz="2400" b="1" i="0" dirty="0">
                <a:solidFill>
                  <a:schemeClr val="bg1"/>
                </a:solidFill>
              </a:rPr>
              <a:t>ISKUSTVA PRAVOBRANITELJICE ZA RAVNOPRAVNOST SPOLOVA</a:t>
            </a:r>
            <a:endParaRPr lang="hr-HR" altLang="sr-Latn-RS" sz="2400" i="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hr-HR" sz="2400" b="1" dirty="0" smtClean="0">
                <a:solidFill>
                  <a:schemeClr val="bg1"/>
                </a:solidFill>
              </a:rPr>
              <a:t>Položaj trudnica i majki s malom djecom na tržištu rada </a:t>
            </a:r>
            <a:r>
              <a:rPr lang="hr-HR" sz="2400" i="0" dirty="0" smtClean="0">
                <a:solidFill>
                  <a:schemeClr val="bg1"/>
                </a:solidFill>
              </a:rPr>
              <a:t>(PRS 2012.)</a:t>
            </a:r>
            <a:endParaRPr lang="hr-HR" sz="2400" i="0" dirty="0">
              <a:solidFill>
                <a:schemeClr val="bg1"/>
              </a:solidFill>
            </a:endParaRPr>
          </a:p>
        </p:txBody>
      </p:sp>
      <p:pic>
        <p:nvPicPr>
          <p:cNvPr id="6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53575"/>
            <a:ext cx="2705100" cy="16954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9168" y="3573016"/>
            <a:ext cx="7905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7030A0"/>
                </a:solidFill>
              </a:rPr>
              <a:t>Ponašanje poslodavca tijekom </a:t>
            </a:r>
            <a:r>
              <a:rPr lang="hr-HR" b="1" dirty="0" smtClean="0">
                <a:solidFill>
                  <a:srgbClr val="7030A0"/>
                </a:solidFill>
              </a:rPr>
              <a:t>intervjua </a:t>
            </a:r>
            <a:r>
              <a:rPr lang="hr-HR" b="1" dirty="0">
                <a:solidFill>
                  <a:srgbClr val="7030A0"/>
                </a:solidFill>
              </a:rPr>
              <a:t>radi </a:t>
            </a:r>
            <a:r>
              <a:rPr lang="hr-HR" b="1" dirty="0" smtClean="0">
                <a:solidFill>
                  <a:srgbClr val="7030A0"/>
                </a:solidFill>
              </a:rPr>
              <a:t>zapošljavanja sa ženama:</a:t>
            </a:r>
            <a:r>
              <a:rPr lang="hr-HR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2000" b="1" dirty="0">
                <a:solidFill>
                  <a:srgbClr val="A21A5C"/>
                </a:solidFill>
                <a:cs typeface="Narkisim" panose="020E0502050101010101" pitchFamily="34" charset="-79"/>
              </a:rPr>
              <a:t>69%</a:t>
            </a:r>
            <a:r>
              <a:rPr lang="hr-HR" sz="2000" dirty="0">
                <a:cs typeface="Narkisim" panose="020E0502050101010101" pitchFamily="34" charset="-79"/>
              </a:rPr>
              <a:t> </a:t>
            </a:r>
            <a:r>
              <a:rPr lang="hr-HR" sz="2000" dirty="0" smtClean="0">
                <a:cs typeface="Narkisim" panose="020E0502050101010101" pitchFamily="34" charset="-79"/>
              </a:rPr>
              <a:t> žena </a:t>
            </a:r>
            <a:r>
              <a:rPr lang="hr-HR" sz="2000" dirty="0">
                <a:cs typeface="Narkisim" panose="020E0502050101010101" pitchFamily="34" charset="-79"/>
              </a:rPr>
              <a:t>odgovorilo je kako su im </a:t>
            </a:r>
            <a:r>
              <a:rPr lang="hr-HR" sz="2000" b="1" dirty="0">
                <a:solidFill>
                  <a:srgbClr val="A21A5C"/>
                </a:solidFill>
                <a:cs typeface="Narkisim" panose="020E0502050101010101" pitchFamily="34" charset="-79"/>
              </a:rPr>
              <a:t>poslodavci postavljali pitanja</a:t>
            </a:r>
            <a:r>
              <a:rPr lang="hr-HR" sz="2000" dirty="0">
                <a:cs typeface="Narkisim" panose="020E0502050101010101" pitchFamily="34" charset="-79"/>
              </a:rPr>
              <a:t> vezana uz planove koji se odnose na </a:t>
            </a:r>
            <a:r>
              <a:rPr lang="hr-HR" sz="2000" b="1" dirty="0">
                <a:solidFill>
                  <a:srgbClr val="A21A5C"/>
                </a:solidFill>
                <a:cs typeface="Narkisim" panose="020E0502050101010101" pitchFamily="34" charset="-79"/>
              </a:rPr>
              <a:t>moguću trudnoću</a:t>
            </a:r>
            <a:r>
              <a:rPr lang="hr-HR" sz="2000" dirty="0" smtClean="0">
                <a:cs typeface="Narkisim" panose="020E0502050101010101" pitchFamily="34" charset="-79"/>
              </a:rPr>
              <a:t>.</a:t>
            </a:r>
            <a:endParaRPr lang="hr-HR" sz="2000" dirty="0"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00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904863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None/>
            </a:pPr>
            <a:r>
              <a:rPr lang="hr-HR" altLang="sr-Latn-RS" sz="2400" b="1" i="0" dirty="0">
                <a:solidFill>
                  <a:schemeClr val="bg1"/>
                </a:solidFill>
              </a:rPr>
              <a:t>ISKUSTVA PRAVOBRANITELJICE ZA RAVNOPRAVNOST SPOLOVA</a:t>
            </a:r>
            <a:endParaRPr lang="hr-HR" altLang="sr-Latn-RS" sz="2400" i="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hr-HR" sz="2400" b="1" dirty="0" smtClean="0">
                <a:solidFill>
                  <a:schemeClr val="bg1"/>
                </a:solidFill>
              </a:rPr>
              <a:t>Položaj trudnica i majki s malom djecom na tržištu rada </a:t>
            </a:r>
            <a:r>
              <a:rPr lang="hr-HR" sz="2400" i="0" dirty="0" smtClean="0">
                <a:solidFill>
                  <a:schemeClr val="bg1"/>
                </a:solidFill>
              </a:rPr>
              <a:t>(PRS 2012.)</a:t>
            </a:r>
            <a:endParaRPr lang="hr-HR" sz="2400" i="0" dirty="0">
              <a:solidFill>
                <a:schemeClr val="bg1"/>
              </a:solidFill>
            </a:endParaRPr>
          </a:p>
        </p:txBody>
      </p:sp>
      <p:pic>
        <p:nvPicPr>
          <p:cNvPr id="6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1484784"/>
            <a:ext cx="6912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Da li bi njihov partner preuzeo veći udio u brizi za zajedničku djecu? </a:t>
            </a:r>
            <a:endParaRPr lang="hr-HR" sz="2000" b="1" dirty="0">
              <a:solidFill>
                <a:srgbClr val="7030A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45</a:t>
            </a:r>
            <a:r>
              <a:rPr lang="hr-HR" sz="2000" b="1" dirty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%</a:t>
            </a:r>
            <a:r>
              <a:rPr lang="hr-HR" sz="2000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r-HR" sz="20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smatra </a:t>
            </a:r>
            <a:r>
              <a:rPr lang="hr-HR" sz="2000" dirty="0">
                <a:latin typeface="Narkisim" panose="020E0502050101010101" pitchFamily="34" charset="-79"/>
                <a:cs typeface="Narkisim" panose="020E0502050101010101" pitchFamily="34" charset="-79"/>
              </a:rPr>
              <a:t>da bi </a:t>
            </a:r>
            <a:r>
              <a:rPr lang="hr-HR" sz="2000" b="1" dirty="0" smtClean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u </a:t>
            </a:r>
            <a:r>
              <a:rPr lang="hr-HR" sz="2000" b="1" dirty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potpunosti </a:t>
            </a:r>
            <a:r>
              <a:rPr lang="hr-HR" sz="2000" b="1" dirty="0" smtClean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preuzeo</a:t>
            </a:r>
            <a:r>
              <a:rPr lang="hr-HR" sz="20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endParaRPr lang="hr-HR" sz="20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2000" dirty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32,3%</a:t>
            </a:r>
            <a:r>
              <a:rPr lang="hr-HR" sz="2000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r-HR" sz="20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smatra da bi </a:t>
            </a:r>
            <a:r>
              <a:rPr lang="hr-HR" sz="20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djelomično</a:t>
            </a:r>
            <a:endParaRPr lang="hr-HR" sz="20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2000" dirty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13,7% </a:t>
            </a:r>
            <a:r>
              <a:rPr lang="hr-HR" sz="20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ne </a:t>
            </a:r>
            <a:r>
              <a:rPr lang="hr-HR" sz="2000" dirty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bi mogle računati </a:t>
            </a:r>
            <a:r>
              <a:rPr lang="hr-HR" sz="2000" dirty="0">
                <a:latin typeface="Narkisim" panose="020E0502050101010101" pitchFamily="34" charset="-79"/>
                <a:cs typeface="Narkisim" panose="020E0502050101010101" pitchFamily="34" charset="-79"/>
              </a:rPr>
              <a:t>na takvu </a:t>
            </a:r>
            <a:r>
              <a:rPr lang="hr-HR" sz="20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podršku</a:t>
            </a:r>
            <a:endParaRPr lang="hr-HR" sz="20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2000" dirty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6,5% </a:t>
            </a:r>
            <a:r>
              <a:rPr lang="hr-HR" sz="20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ne zna</a:t>
            </a:r>
            <a:r>
              <a:rPr lang="hr-HR" sz="20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endParaRPr lang="hr-HR" sz="20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239" y="904863"/>
            <a:ext cx="768718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Briga za djecu kako bi žene mogle lakše pronaći/zadržati posao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815164" y="3274536"/>
            <a:ext cx="74889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Jesu li ikada zatražile od partnera da preuzmu veći udio u brizi za </a:t>
            </a:r>
            <a:r>
              <a:rPr lang="hr-HR" sz="2000" b="1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djecu?</a:t>
            </a:r>
            <a:endParaRPr lang="hr-HR" sz="2000" b="1" dirty="0">
              <a:solidFill>
                <a:srgbClr val="7030A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40,3</a:t>
            </a:r>
            <a:r>
              <a:rPr lang="hr-HR" sz="2000" b="1" dirty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%</a:t>
            </a:r>
            <a:r>
              <a:rPr lang="hr-HR" sz="2000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r-HR" sz="2000" b="1" dirty="0" smtClean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nikada </a:t>
            </a:r>
            <a:r>
              <a:rPr lang="hr-HR" sz="2000" b="1" dirty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nije </a:t>
            </a:r>
            <a:r>
              <a:rPr lang="hr-HR" sz="2000" b="1" dirty="0" smtClean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zatražilo</a:t>
            </a:r>
            <a:r>
              <a:rPr lang="hr-HR" sz="20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,</a:t>
            </a:r>
            <a:endParaRPr lang="hr-HR" sz="20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2000" dirty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39%</a:t>
            </a:r>
            <a:r>
              <a:rPr lang="hr-HR" sz="2000" b="1" dirty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r-HR" sz="20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je zatražilo i partner je prihvatio</a:t>
            </a:r>
            <a:r>
              <a:rPr lang="hr-HR" sz="20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, </a:t>
            </a:r>
            <a:endParaRPr lang="hr-HR" sz="20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2000" dirty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10% </a:t>
            </a:r>
            <a:r>
              <a:rPr lang="hr-HR" sz="20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je partner obećao</a:t>
            </a:r>
            <a:r>
              <a:rPr lang="hr-HR" sz="20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, </a:t>
            </a:r>
            <a:r>
              <a:rPr lang="hr-HR" sz="2000" dirty="0">
                <a:latin typeface="Narkisim" panose="020E0502050101010101" pitchFamily="34" charset="-79"/>
                <a:cs typeface="Narkisim" panose="020E0502050101010101" pitchFamily="34" charset="-79"/>
              </a:rPr>
              <a:t>ali </a:t>
            </a:r>
            <a:r>
              <a:rPr lang="hr-HR" sz="2000" dirty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nije ispunio </a:t>
            </a:r>
            <a:r>
              <a:rPr lang="hr-HR" sz="2000" dirty="0">
                <a:latin typeface="Narkisim" panose="020E0502050101010101" pitchFamily="34" charset="-79"/>
                <a:cs typeface="Narkisim" panose="020E0502050101010101" pitchFamily="34" charset="-79"/>
              </a:rPr>
              <a:t>obećanje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2000" b="1" dirty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3,6%</a:t>
            </a:r>
            <a:r>
              <a:rPr lang="hr-HR" sz="2000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r-HR" sz="20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partner </a:t>
            </a:r>
            <a:r>
              <a:rPr lang="hr-HR" sz="2000" b="1" dirty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odmah odbio </a:t>
            </a:r>
            <a:r>
              <a:rPr lang="hr-HR" sz="2000" dirty="0">
                <a:latin typeface="Narkisim" panose="020E0502050101010101" pitchFamily="34" charset="-79"/>
                <a:cs typeface="Narkisim" panose="020E0502050101010101" pitchFamily="34" charset="-79"/>
              </a:rPr>
              <a:t>takvu </a:t>
            </a:r>
            <a:r>
              <a:rPr lang="hr-HR" sz="20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mogućnost </a:t>
            </a:r>
            <a:endParaRPr lang="hr-HR" sz="20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433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830997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INDIKATORI NERAVNOPRAVNE RASPODJELE OBITELJSKIH ODGOVORNOSTI</a:t>
            </a:r>
          </a:p>
        </p:txBody>
      </p:sp>
      <p:pic>
        <p:nvPicPr>
          <p:cNvPr id="7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5760" y="692696"/>
            <a:ext cx="5142344" cy="5433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Istraživanje „</a:t>
            </a:r>
            <a:r>
              <a:rPr lang="pl-PL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MUŠKARCI I RODNA RAVNOPRAVNOST U RH” </a:t>
            </a:r>
            <a:r>
              <a:rPr lang="pl-PL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(CESI 2011.)</a:t>
            </a:r>
            <a:endParaRPr lang="hr-H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000" dirty="0">
                <a:solidFill>
                  <a:schemeClr val="tx1"/>
                </a:solidFill>
                <a:cs typeface="Times New Roman" panose="02020603050405020304" pitchFamily="18" charset="0"/>
              </a:rPr>
              <a:t>na uzorku od </a:t>
            </a:r>
            <a:r>
              <a:rPr lang="vi-VN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hr-H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vi-VN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500 </a:t>
            </a:r>
            <a:r>
              <a:rPr lang="vi-VN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muškaraca i 505 žena u dobi od </a:t>
            </a:r>
            <a:r>
              <a:rPr lang="vi-VN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18</a:t>
            </a:r>
            <a:r>
              <a:rPr lang="hr-H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</a:t>
            </a:r>
            <a:r>
              <a:rPr lang="vi-VN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68 </a:t>
            </a:r>
            <a:r>
              <a:rPr lang="hr-H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godina, pokazalo je </a:t>
            </a:r>
            <a:r>
              <a:rPr lang="hr-H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da: </a:t>
            </a:r>
          </a:p>
          <a:p>
            <a:pPr marL="0" indent="0">
              <a:buNone/>
            </a:pPr>
            <a:endParaRPr lang="hr-H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36</a:t>
            </a:r>
            <a:r>
              <a:rPr lang="hr-HR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%</a:t>
            </a:r>
            <a:r>
              <a:rPr lang="vi-VN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muškaraca misli da je najvažnija uloga žene briga o kući i </a:t>
            </a:r>
            <a:r>
              <a:rPr lang="vi-VN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kuhanje</a:t>
            </a:r>
            <a:endParaRPr lang="hr-H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r-H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r-H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više </a:t>
            </a:r>
            <a:r>
              <a:rPr lang="hr-H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od 1/3</a:t>
            </a:r>
            <a:r>
              <a:rPr lang="vi-VN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muškaraca </a:t>
            </a:r>
            <a:r>
              <a:rPr lang="hr-H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priznalo da je </a:t>
            </a:r>
            <a:r>
              <a:rPr lang="vi-VN" sz="2000" dirty="0">
                <a:solidFill>
                  <a:schemeClr val="tx1"/>
                </a:solidFill>
                <a:cs typeface="Times New Roman" panose="02020603050405020304" pitchFamily="18" charset="0"/>
              </a:rPr>
              <a:t>bilo nasilno prema </a:t>
            </a:r>
            <a:r>
              <a:rPr lang="vi-VN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partnerici</a:t>
            </a:r>
            <a:r>
              <a:rPr lang="hr-H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endParaRPr lang="hr-HR" dirty="0"/>
          </a:p>
        </p:txBody>
      </p:sp>
      <p:pic>
        <p:nvPicPr>
          <p:cNvPr id="10243" name="Picture 3" descr="H:\Josip\163098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251869" cy="244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830997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INDIKATORI NERAVNOPRAVNE RASPODJELE OBITELJSKIH ODGOVORNOSTI</a:t>
            </a:r>
          </a:p>
        </p:txBody>
      </p:sp>
      <p:pic>
        <p:nvPicPr>
          <p:cNvPr id="7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5760" y="692696"/>
            <a:ext cx="5358368" cy="5433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Istraživanje „</a:t>
            </a:r>
            <a:r>
              <a:rPr lang="pl-PL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MUŠKARCI I RODNA RAVNOPRAVNOST U RH” </a:t>
            </a:r>
            <a:r>
              <a:rPr lang="pl-PL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(CESI 2011.)</a:t>
            </a:r>
            <a:endParaRPr lang="hr-H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hr-HR" altLang="sr-Latn-RS" sz="2000" dirty="0" smtClean="0">
              <a:solidFill>
                <a:prstClr val="black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sz="1800" dirty="0" smtClean="0">
                <a:solidFill>
                  <a:prstClr val="black"/>
                </a:solidFill>
              </a:rPr>
              <a:t>Ipak:</a:t>
            </a:r>
            <a:endParaRPr lang="hr-HR" altLang="sr-Latn-RS" sz="18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sr-Latn-RS" sz="1800" dirty="0">
                <a:solidFill>
                  <a:prstClr val="black"/>
                </a:solidFill>
              </a:rPr>
              <a:t>Više od </a:t>
            </a:r>
            <a:r>
              <a:rPr lang="hr-HR" altLang="sr-Latn-RS" sz="1800" dirty="0" smtClean="0">
                <a:solidFill>
                  <a:prstClr val="black"/>
                </a:solidFill>
              </a:rPr>
              <a:t>50% </a:t>
            </a:r>
            <a:r>
              <a:rPr lang="hr-HR" altLang="sr-Latn-RS" sz="1800" dirty="0">
                <a:solidFill>
                  <a:prstClr val="black"/>
                </a:solidFill>
              </a:rPr>
              <a:t>muškaraca </a:t>
            </a:r>
            <a:r>
              <a:rPr lang="hr-HR" altLang="sr-Latn-RS" sz="1800" b="1" dirty="0">
                <a:solidFill>
                  <a:prstClr val="black"/>
                </a:solidFill>
              </a:rPr>
              <a:t>ne smatra </a:t>
            </a:r>
            <a:r>
              <a:rPr lang="hr-HR" altLang="sr-Latn-RS" sz="1800" dirty="0">
                <a:solidFill>
                  <a:prstClr val="black"/>
                </a:solidFill>
              </a:rPr>
              <a:t>da je najvažnija uloga žene da se brine za kućanstvo i obitelj,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hr-HR" altLang="sr-Latn-RS" sz="18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sr-Latn-RS" sz="1800" dirty="0" smtClean="0">
                <a:solidFill>
                  <a:prstClr val="black"/>
                </a:solidFill>
              </a:rPr>
              <a:t>80% </a:t>
            </a:r>
            <a:r>
              <a:rPr lang="hr-HR" altLang="sr-Latn-RS" sz="1800" dirty="0">
                <a:solidFill>
                  <a:prstClr val="black"/>
                </a:solidFill>
              </a:rPr>
              <a:t>muškaraca </a:t>
            </a:r>
            <a:r>
              <a:rPr lang="hr-HR" altLang="sr-Latn-RS" sz="1800" b="1" dirty="0">
                <a:solidFill>
                  <a:prstClr val="black"/>
                </a:solidFill>
              </a:rPr>
              <a:t>ne smatra </a:t>
            </a:r>
            <a:r>
              <a:rPr lang="hr-HR" altLang="sr-Latn-RS" sz="1800" dirty="0">
                <a:solidFill>
                  <a:prstClr val="black"/>
                </a:solidFill>
              </a:rPr>
              <a:t>da bi muškarci trebali donositi konačne odluke,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hr-HR" altLang="sr-Latn-RS" sz="18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sr-Latn-RS" sz="1800" dirty="0">
                <a:solidFill>
                  <a:prstClr val="black"/>
                </a:solidFill>
              </a:rPr>
              <a:t>2/3 muškaraca </a:t>
            </a:r>
            <a:r>
              <a:rPr lang="hr-HR" altLang="sr-Latn-RS" sz="1800" b="1" dirty="0">
                <a:solidFill>
                  <a:prstClr val="black"/>
                </a:solidFill>
              </a:rPr>
              <a:t>ne smatra </a:t>
            </a:r>
            <a:r>
              <a:rPr lang="hr-HR" altLang="sr-Latn-RS" sz="1800" dirty="0">
                <a:solidFill>
                  <a:prstClr val="black"/>
                </a:solidFill>
              </a:rPr>
              <a:t>da je spolna ravnopravnost otišla </a:t>
            </a:r>
            <a:r>
              <a:rPr lang="hr-HR" altLang="sr-Latn-RS" sz="1800" dirty="0" smtClean="0">
                <a:solidFill>
                  <a:prstClr val="black"/>
                </a:solidFill>
              </a:rPr>
              <a:t>predaleko</a:t>
            </a:r>
            <a:r>
              <a:rPr lang="hr-HR" altLang="sr-Latn-RS" sz="18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26278"/>
            <a:ext cx="295232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5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830997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INDIKATORI NERAVNOPRAVNE RASPODJELE OBITELJSKIH ODGOVORNOSTI</a:t>
            </a:r>
          </a:p>
        </p:txBody>
      </p:sp>
      <p:pic>
        <p:nvPicPr>
          <p:cNvPr id="7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75" y="1844824"/>
            <a:ext cx="2952328" cy="239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5760" y="692696"/>
            <a:ext cx="5358368" cy="5433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Istraživanje „</a:t>
            </a:r>
            <a:r>
              <a:rPr lang="pl-PL" sz="1800" b="1" dirty="0" smtClean="0">
                <a:cs typeface="Times New Roman" panose="02020603050405020304" pitchFamily="18" charset="0"/>
              </a:rPr>
              <a:t>PERCEPCIJA, ISKUSTVA I STAVOVI O RODNOJ DISKRIMINACIJI U RH” </a:t>
            </a:r>
            <a:r>
              <a:rPr lang="pl-PL" sz="1800" b="1" dirty="0">
                <a:cs typeface="Times New Roman" panose="02020603050405020304" pitchFamily="18" charset="0"/>
              </a:rPr>
              <a:t>(Ured za </a:t>
            </a:r>
            <a:r>
              <a:rPr lang="pl-PL" sz="1800" b="1" dirty="0" smtClean="0">
                <a:cs typeface="Times New Roman" panose="02020603050405020304" pitchFamily="18" charset="0"/>
              </a:rPr>
              <a:t>ravnopravnost </a:t>
            </a:r>
            <a:r>
              <a:rPr lang="pl-PL" sz="1800" b="1" dirty="0" err="1" smtClean="0">
                <a:cs typeface="Times New Roman" panose="02020603050405020304" pitchFamily="18" charset="0"/>
              </a:rPr>
              <a:t>spolova</a:t>
            </a:r>
            <a:r>
              <a:rPr lang="pl-PL" sz="1800" b="1" dirty="0">
                <a:cs typeface="Times New Roman" panose="02020603050405020304" pitchFamily="18" charset="0"/>
              </a:rPr>
              <a:t> </a:t>
            </a:r>
            <a:r>
              <a:rPr lang="pl-PL" sz="1800" b="1" dirty="0" err="1" smtClean="0">
                <a:cs typeface="Times New Roman" panose="02020603050405020304" pitchFamily="18" charset="0"/>
              </a:rPr>
              <a:t>Vlade</a:t>
            </a:r>
            <a:r>
              <a:rPr lang="pl-PL" sz="1800" b="1" dirty="0" smtClean="0">
                <a:cs typeface="Times New Roman" panose="02020603050405020304" pitchFamily="18" charset="0"/>
              </a:rPr>
              <a:t> RH, FFZG i IDIZ </a:t>
            </a:r>
            <a:r>
              <a:rPr lang="pl-PL" sz="1800" b="1" dirty="0">
                <a:cs typeface="Times New Roman" panose="02020603050405020304" pitchFamily="18" charset="0"/>
              </a:rPr>
              <a:t>2011</a:t>
            </a:r>
            <a:r>
              <a:rPr lang="pl-PL" sz="1800" b="1" dirty="0" smtClean="0">
                <a:cs typeface="Times New Roman" panose="02020603050405020304" pitchFamily="18" charset="0"/>
              </a:rPr>
              <a:t>.)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spcAft>
                <a:spcPct val="30000"/>
              </a:spcAft>
              <a:buClr>
                <a:srgbClr val="660066"/>
              </a:buClr>
              <a:buFont typeface="Arial" pitchFamily="34" charset="0"/>
              <a:buChar char="•"/>
            </a:pPr>
            <a:r>
              <a:rPr lang="hr-HR" altLang="sr-Latn-RS" sz="1900" b="1" dirty="0"/>
              <a:t>87%</a:t>
            </a:r>
            <a:r>
              <a:rPr lang="hr-HR" altLang="sr-Latn-RS" sz="1900" dirty="0"/>
              <a:t> </a:t>
            </a:r>
            <a:r>
              <a:rPr lang="hr-HR" altLang="sr-Latn-RS" sz="1900" dirty="0" smtClean="0"/>
              <a:t>ispitanika/</a:t>
            </a:r>
            <a:r>
              <a:rPr lang="hr-HR" altLang="sr-Latn-RS" sz="1900" dirty="0" err="1" smtClean="0"/>
              <a:t>ca</a:t>
            </a:r>
            <a:r>
              <a:rPr lang="hr-HR" altLang="sr-Latn-RS" sz="1900" dirty="0" smtClean="0"/>
              <a:t> smatra da žene </a:t>
            </a:r>
            <a:r>
              <a:rPr lang="hr-HR" altLang="sr-Latn-RS" sz="1900" dirty="0"/>
              <a:t>obavljaju većinu kućanskih poslova</a:t>
            </a:r>
            <a:r>
              <a:rPr lang="hr-HR" altLang="sr-Latn-RS" sz="1900" dirty="0" smtClean="0"/>
              <a:t>, </a:t>
            </a:r>
            <a:r>
              <a:rPr lang="hr-HR" altLang="sr-Latn-RS" sz="1900" dirty="0"/>
              <a:t>čak i kad su </a:t>
            </a:r>
            <a:r>
              <a:rPr lang="hr-HR" altLang="sr-Latn-RS" sz="1900" dirty="0" smtClean="0"/>
              <a:t>zaposlene</a:t>
            </a:r>
            <a:endParaRPr lang="hr-HR" altLang="sr-Latn-RS" sz="1900" dirty="0"/>
          </a:p>
          <a:p>
            <a:pPr>
              <a:spcBef>
                <a:spcPct val="20000"/>
              </a:spcBef>
              <a:buClr>
                <a:srgbClr val="660066"/>
              </a:buClr>
              <a:buFont typeface="Arial" pitchFamily="34" charset="0"/>
              <a:buChar char="•"/>
            </a:pPr>
            <a:r>
              <a:rPr lang="hr-HR" altLang="sr-Latn-RS" sz="1900" b="1" dirty="0" smtClean="0"/>
              <a:t>75% </a:t>
            </a:r>
            <a:r>
              <a:rPr lang="hr-HR" altLang="sr-Latn-RS" sz="1900" dirty="0" smtClean="0"/>
              <a:t>ispitanika/</a:t>
            </a:r>
            <a:r>
              <a:rPr lang="hr-HR" altLang="sr-Latn-RS" sz="1900" dirty="0" err="1" smtClean="0"/>
              <a:t>ca</a:t>
            </a:r>
            <a:r>
              <a:rPr lang="hr-HR" altLang="sr-Latn-RS" sz="1900" dirty="0" smtClean="0"/>
              <a:t> smatra da su:</a:t>
            </a:r>
            <a:endParaRPr lang="hr-HR" altLang="sr-Latn-RS" sz="1900" dirty="0"/>
          </a:p>
          <a:p>
            <a:pPr lvl="1">
              <a:spcBef>
                <a:spcPct val="20000"/>
              </a:spcBef>
              <a:buClr>
                <a:srgbClr val="660066"/>
              </a:buClr>
              <a:buFont typeface="Arial" pitchFamily="34" charset="0"/>
              <a:buChar char="–"/>
            </a:pPr>
            <a:r>
              <a:rPr lang="hr-HR" altLang="sr-Latn-RS" sz="1900" dirty="0"/>
              <a:t>žene zadužene za brigu oko djece</a:t>
            </a:r>
          </a:p>
          <a:p>
            <a:pPr lvl="1">
              <a:spcBef>
                <a:spcPct val="20000"/>
              </a:spcBef>
              <a:spcAft>
                <a:spcPct val="30000"/>
              </a:spcAft>
              <a:buClr>
                <a:srgbClr val="660066"/>
              </a:buClr>
              <a:buFont typeface="Arial" pitchFamily="34" charset="0"/>
              <a:buChar char="–"/>
            </a:pPr>
            <a:r>
              <a:rPr lang="hr-HR" altLang="sr-Latn-RS" sz="1900" dirty="0"/>
              <a:t>posao/karijera M važnija od posla/karijere Ž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05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830997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INDIKATORI NERAVNOPRAVNE RASPODJELE OBITELJSKIH ODGOVORNOSTI</a:t>
            </a:r>
          </a:p>
        </p:txBody>
      </p:sp>
      <p:pic>
        <p:nvPicPr>
          <p:cNvPr id="7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7645" y="656514"/>
            <a:ext cx="5574392" cy="529548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hr-H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9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Istraživanje „</a:t>
            </a:r>
            <a:r>
              <a:rPr lang="pl-PL" sz="1900" b="1" dirty="0" smtClean="0">
                <a:cs typeface="Times New Roman" panose="02020603050405020304" pitchFamily="18" charset="0"/>
              </a:rPr>
              <a:t>PERCEPCIJA, ISKUSTVA I STAVOVI O RODNOJ DISKRIMINACIJI U RH” (2011.)</a:t>
            </a:r>
          </a:p>
          <a:p>
            <a:pPr marL="0" indent="0">
              <a:buNone/>
            </a:pPr>
            <a:r>
              <a:rPr lang="hr-HR" altLang="sr-Latn-RS" sz="2100" dirty="0" smtClean="0"/>
              <a:t>Većina </a:t>
            </a:r>
            <a:r>
              <a:rPr lang="hr-HR" altLang="sr-Latn-RS" sz="2100" dirty="0"/>
              <a:t>podržava ravnopravnost u </a:t>
            </a:r>
            <a:r>
              <a:rPr lang="hr-HR" altLang="sr-Latn-RS" sz="2100" dirty="0" smtClean="0"/>
              <a:t>obitelji:</a:t>
            </a:r>
            <a:endParaRPr lang="hr-HR" altLang="sr-Latn-RS" sz="2100" dirty="0"/>
          </a:p>
          <a:p>
            <a:pPr lvl="1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hr-HR" altLang="sr-Latn-RS" sz="2100" dirty="0"/>
              <a:t>jednaka važnost karijere M i </a:t>
            </a:r>
            <a:r>
              <a:rPr lang="hr-HR" altLang="sr-Latn-RS" sz="2100" dirty="0" smtClean="0"/>
              <a:t>Ž – </a:t>
            </a:r>
            <a:r>
              <a:rPr lang="hr-HR" altLang="sr-Latn-RS" sz="2100" b="1" dirty="0" smtClean="0"/>
              <a:t>82</a:t>
            </a:r>
            <a:r>
              <a:rPr lang="hr-HR" altLang="sr-Latn-RS" sz="2100" b="1" dirty="0"/>
              <a:t>%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hr-HR" altLang="sr-Latn-RS" sz="2100" dirty="0"/>
              <a:t>zajedničko upravljanje novcem – </a:t>
            </a:r>
            <a:r>
              <a:rPr lang="hr-HR" altLang="sr-Latn-RS" sz="2100" b="1" dirty="0"/>
              <a:t>72%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hr-HR" altLang="sr-Latn-RS" sz="2100" dirty="0"/>
              <a:t>ravnopravna podjela </a:t>
            </a:r>
            <a:r>
              <a:rPr lang="hr-HR" altLang="sr-Latn-RS" sz="2100" dirty="0" smtClean="0"/>
              <a:t>kućanskih </a:t>
            </a:r>
            <a:r>
              <a:rPr lang="hr-HR" altLang="sr-Latn-RS" sz="2100" dirty="0"/>
              <a:t>poslova – </a:t>
            </a:r>
            <a:r>
              <a:rPr lang="hr-HR" altLang="sr-Latn-RS" sz="2100" b="1" dirty="0"/>
              <a:t>71%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hr-HR" altLang="sr-Latn-RS" sz="2100" dirty="0"/>
              <a:t>zajedničko donošenje odluka – </a:t>
            </a:r>
            <a:r>
              <a:rPr lang="hr-HR" altLang="sr-Latn-RS" sz="2100" b="1" dirty="0"/>
              <a:t>60%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hr-HR" altLang="sr-Latn-RS" sz="2100" dirty="0" smtClean="0"/>
              <a:t>Ali:</a:t>
            </a:r>
            <a:endParaRPr lang="hr-HR" altLang="sr-Latn-RS" sz="2100" dirty="0"/>
          </a:p>
          <a:p>
            <a:pPr lvl="1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hr-HR" altLang="sr-Latn-RS" sz="2100" dirty="0"/>
              <a:t>samo </a:t>
            </a:r>
            <a:r>
              <a:rPr lang="hr-HR" altLang="sr-Latn-RS" sz="2100" b="1" dirty="0"/>
              <a:t>35% </a:t>
            </a:r>
            <a:r>
              <a:rPr lang="hr-HR" altLang="sr-Latn-RS" sz="2100" dirty="0"/>
              <a:t>smatra da žena ne treba snositi veći dio odgovornosti za brigu o djeci</a:t>
            </a:r>
            <a:endParaRPr lang="hr-HR" altLang="sr-Latn-RS" sz="2100" b="1" dirty="0"/>
          </a:p>
          <a:p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00808"/>
            <a:ext cx="2279540" cy="307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830997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INDIKATORI NERAVNOPRAVNE RASPODJELE OBITELJSKIH ODGOVORNOSTI</a:t>
            </a:r>
          </a:p>
        </p:txBody>
      </p:sp>
      <p:pic>
        <p:nvPicPr>
          <p:cNvPr id="7" name="Picture 2" descr="H:\Josip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23528" y="620688"/>
            <a:ext cx="8496944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9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Istraživanje „</a:t>
            </a:r>
            <a:r>
              <a:rPr lang="pl-PL" sz="1900" b="1" dirty="0" smtClean="0">
                <a:cs typeface="Times New Roman" panose="02020603050405020304" pitchFamily="18" charset="0"/>
              </a:rPr>
              <a:t>PERCEPCIJA, ISKUSTVA I STAVOVI O RODNOJ DISKRIMINACIJI U RH” (2011)</a:t>
            </a:r>
          </a:p>
          <a:p>
            <a:pPr marL="0" indent="0" algn="ctr">
              <a:buNone/>
            </a:pPr>
            <a:r>
              <a:rPr lang="hr-HR" altLang="sr-Latn-RS" sz="2000" i="1" dirty="0" smtClean="0"/>
              <a:t>Iskustvo </a:t>
            </a:r>
            <a:r>
              <a:rPr lang="hr-HR" altLang="sr-Latn-RS" sz="2000" i="1" dirty="0"/>
              <a:t>diskriminacije u različitim područjima</a:t>
            </a:r>
          </a:p>
          <a:p>
            <a:pPr marL="0" indent="0">
              <a:buNone/>
            </a:pPr>
            <a:endParaRPr lang="hr-HR" sz="19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397301"/>
              </p:ext>
            </p:extLst>
          </p:nvPr>
        </p:nvGraphicFramePr>
        <p:xfrm>
          <a:off x="1403648" y="1772816"/>
          <a:ext cx="6552083" cy="411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Worksheet" r:id="rId5" imgW="7343839" imgH="5343605" progId="Excel.Sheet.8">
                  <p:embed/>
                </p:oleObj>
              </mc:Choice>
              <mc:Fallback>
                <p:oleObj name="Worksheet" r:id="rId5" imgW="7343839" imgH="5343605" progId="Excel.Sheet.8">
                  <p:embed/>
                  <p:pic>
                    <p:nvPicPr>
                      <p:cNvPr id="0" name="Object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772816"/>
                        <a:ext cx="6552083" cy="4110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91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908720"/>
            <a:ext cx="828092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sz="2000" b="1" dirty="0" smtClean="0">
                <a:solidFill>
                  <a:srgbClr val="7030A0"/>
                </a:solidFill>
              </a:rPr>
              <a:t>Rodiljni dopust</a:t>
            </a:r>
            <a:endParaRPr lang="hr-HR" sz="2000" b="1" dirty="0">
              <a:solidFill>
                <a:srgbClr val="7030A0"/>
              </a:solidFill>
            </a:endParaRPr>
          </a:p>
          <a:p>
            <a:pPr algn="just"/>
            <a:r>
              <a:rPr lang="hr-HR" sz="2000" dirty="0"/>
              <a:t>Članak 12</a:t>
            </a:r>
            <a:r>
              <a:rPr lang="hr-HR" sz="2000" dirty="0" smtClean="0"/>
              <a:t>.</a:t>
            </a:r>
          </a:p>
          <a:p>
            <a:pPr algn="just"/>
            <a:r>
              <a:rPr lang="hr-HR" sz="2000" dirty="0" smtClean="0"/>
              <a:t>(</a:t>
            </a:r>
            <a:r>
              <a:rPr lang="hr-HR" sz="2000" dirty="0"/>
              <a:t>1) Zaposlena majka ili samozaposlena majka za vrijeme trudnoće, poroda i njege novorođenog djeteta, ima pravo na rodiljni dopust </a:t>
            </a:r>
            <a:r>
              <a:rPr lang="hr-HR" sz="2000" b="1" dirty="0"/>
              <a:t>do navršenih 6 mjeseci života djeteta </a:t>
            </a:r>
            <a:r>
              <a:rPr lang="hr-HR" sz="2000" dirty="0"/>
              <a:t>ako ovim Zakonom nije drugačije propisano.</a:t>
            </a:r>
          </a:p>
          <a:p>
            <a:pPr algn="just"/>
            <a:r>
              <a:rPr lang="hr-HR" sz="2000" dirty="0"/>
              <a:t>(2) Zaposlena majka ili samozaposlena majka obvezno koristi rodiljni dopust </a:t>
            </a:r>
            <a:r>
              <a:rPr lang="hr-HR" sz="2000" b="1" dirty="0"/>
              <a:t>28 dana prije dana očekivanog poroda </a:t>
            </a:r>
            <a:r>
              <a:rPr lang="hr-HR" sz="2000" dirty="0"/>
              <a:t>i koristi ga u neprekidnom trajanju </a:t>
            </a:r>
            <a:r>
              <a:rPr lang="hr-HR" sz="2000" b="1" dirty="0"/>
              <a:t>do 42. dana poslije poroda </a:t>
            </a:r>
            <a:r>
              <a:rPr lang="hr-HR" sz="2000" dirty="0"/>
              <a:t>(u daljnjem tekstu: </a:t>
            </a:r>
            <a:r>
              <a:rPr lang="hr-HR" sz="2000" b="1" dirty="0"/>
              <a:t>obvezni rodiljni dopust</a:t>
            </a:r>
            <a:r>
              <a:rPr lang="hr-HR" sz="2000" dirty="0" smtClean="0"/>
              <a:t>).</a:t>
            </a:r>
          </a:p>
          <a:p>
            <a:pPr algn="just"/>
            <a:r>
              <a:rPr lang="hr-HR" sz="2000" dirty="0" smtClean="0"/>
              <a:t>(</a:t>
            </a:r>
            <a:r>
              <a:rPr lang="hr-HR" sz="2000" dirty="0"/>
              <a:t>5) Nakon proteka obveznoga </a:t>
            </a:r>
            <a:r>
              <a:rPr lang="hr-HR" sz="2000" dirty="0" err="1"/>
              <a:t>rodiljnog</a:t>
            </a:r>
            <a:r>
              <a:rPr lang="hr-HR" sz="2000" dirty="0"/>
              <a:t> dopusta iz stavka 2. ovoga članka, ako se roditelji tako sporazumiju, pravo na rodiljni dopust do navršenih 6 mjeseci života djeteta </a:t>
            </a:r>
            <a:r>
              <a:rPr lang="hr-HR" sz="2000" b="1" dirty="0"/>
              <a:t>može koristiti djetetov otac</a:t>
            </a:r>
            <a:r>
              <a:rPr lang="hr-HR" sz="2000" dirty="0" smtClean="0"/>
              <a:t>.</a:t>
            </a:r>
            <a:endParaRPr lang="hr-HR" altLang="sr-Latn-RS" sz="2400" dirty="0" smtClean="0">
              <a:latin typeface="Book Antiqua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904863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ZAKON O RODILJNIM I RODITELJSKIM POTPORAMA </a:t>
            </a:r>
          </a:p>
          <a:p>
            <a:pPr algn="ctr">
              <a:buNone/>
            </a:pPr>
            <a:r>
              <a:rPr lang="hr-HR" sz="2400" i="0" dirty="0" smtClean="0">
                <a:solidFill>
                  <a:schemeClr val="bg1"/>
                </a:solidFill>
              </a:rPr>
              <a:t>(NN 85/08, 110/08, 34/11, 54/13 i 152/14)</a:t>
            </a:r>
            <a:endParaRPr lang="hr-HR" sz="2400" i="0" dirty="0">
              <a:solidFill>
                <a:schemeClr val="bg1"/>
              </a:solidFill>
            </a:endParaRPr>
          </a:p>
        </p:txBody>
      </p:sp>
      <p:pic>
        <p:nvPicPr>
          <p:cNvPr id="9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993062" cy="489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1274195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POSLJEDICE NERAVNOPRAVNE RASPODJELE OBITELJSKIH ODGOVORNOSTI</a:t>
            </a:r>
          </a:p>
          <a:p>
            <a:pPr algn="ctr">
              <a:buFont typeface="Arial" charset="0"/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Područje moći - Vlast - Donošenje odluka</a:t>
            </a:r>
            <a:endParaRPr lang="hr-HR" altLang="sr-Latn-RS" sz="2400" b="1" i="0" dirty="0">
              <a:solidFill>
                <a:schemeClr val="bg1"/>
              </a:solidFill>
            </a:endParaRPr>
          </a:p>
        </p:txBody>
      </p:sp>
      <p:pic>
        <p:nvPicPr>
          <p:cNvPr id="7" name="Picture 2" descr="H:\Josip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6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1274195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POSLJEDICE NERAVNOPRAVNE RASPODJELE OBITELJSKIH ODGOVORNOSTI</a:t>
            </a:r>
          </a:p>
          <a:p>
            <a:pPr algn="ctr">
              <a:buFont typeface="Arial" charset="0"/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Područje moći - Gospodarstvo - Donošenje odluka</a:t>
            </a:r>
            <a:endParaRPr lang="hr-HR" altLang="sr-Latn-RS" sz="2400" b="1" i="0" dirty="0">
              <a:solidFill>
                <a:schemeClr val="bg1"/>
              </a:solidFill>
            </a:endParaRPr>
          </a:p>
        </p:txBody>
      </p:sp>
      <p:pic>
        <p:nvPicPr>
          <p:cNvPr id="7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20minfina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274195"/>
            <a:ext cx="9036050" cy="431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92038" y="620688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Jedan od ključnih faktora za </a:t>
            </a:r>
            <a:r>
              <a:rPr lang="hr-HR" sz="2800" b="1" i="1" dirty="0">
                <a:solidFill>
                  <a:srgbClr val="A21A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usklađivanje obiteljskog i poslovnog </a:t>
            </a:r>
            <a:r>
              <a:rPr lang="hr-HR" sz="2800" b="1" i="1" dirty="0" smtClean="0">
                <a:solidFill>
                  <a:srgbClr val="A21A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života žena</a:t>
            </a:r>
            <a:r>
              <a:rPr lang="hr-HR" sz="2800" dirty="0" smtClean="0">
                <a:solidFill>
                  <a:srgbClr val="A21A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r-HR" sz="2800" b="1" i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i postizanje ravnopravnosti spolova:</a:t>
            </a:r>
            <a:br>
              <a:rPr lang="hr-HR" sz="2800" b="1" i="1" dirty="0" smtClean="0"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hr-HR" sz="2800" b="1" i="1" dirty="0" smtClean="0">
                <a:solidFill>
                  <a:srgbClr val="A21A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uključivanje muškaraca u raspodjelu obiteljskih odgovornosti.</a:t>
            </a:r>
            <a:endParaRPr lang="hr-HR" sz="2800" dirty="0">
              <a:solidFill>
                <a:srgbClr val="A21A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9218" name="Picture 2" descr="H:\Josip\he-can-do-i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3500333" cy="42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461665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ZAKLJUČAK</a:t>
            </a:r>
          </a:p>
        </p:txBody>
      </p:sp>
      <p:pic>
        <p:nvPicPr>
          <p:cNvPr id="9" name="Picture 2" descr="H:\Josip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_prov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65" y="4176599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32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63279" y="548680"/>
            <a:ext cx="7676169" cy="1231106"/>
          </a:xfrm>
          <a:prstGeom prst="rect">
            <a:avLst/>
          </a:prstGeom>
          <a:solidFill>
            <a:srgbClr val="C5F2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400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Okrugli stol „Očevi na roditeljskom dopustu”, 18.05.2015.</a:t>
            </a:r>
            <a:br>
              <a:rPr lang="hr-HR" sz="2400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hr-HR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Tematska sjednica Povjerenstva za ravnopravnost spolova Bjelovarsko-bilogorske županije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hr-HR" sz="1400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Bjelovar, 18.05.2015.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283" y="3717032"/>
            <a:ext cx="7632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4400" b="1" dirty="0" smtClean="0">
              <a:solidFill>
                <a:srgbClr val="7030A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/>
            <a:r>
              <a:rPr lang="hr-HR" sz="4400" b="1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HVALA NA PAŽNJI </a:t>
            </a:r>
            <a:endParaRPr lang="hr-HR" sz="2800" b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 algn="ctr"/>
            <a:r>
              <a:rPr lang="hr-HR" sz="1400" i="1" dirty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Višnja Ljubičić, </a:t>
            </a:r>
            <a:r>
              <a:rPr lang="hr-HR" sz="1400" i="1" dirty="0" smtClean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dipl. iur</a:t>
            </a:r>
            <a:r>
              <a:rPr lang="hr-HR" sz="1400" i="1" dirty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., </a:t>
            </a:r>
            <a:r>
              <a:rPr lang="hr-HR" sz="1400" dirty="0">
                <a:solidFill>
                  <a:srgbClr val="A21A5C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pravobraniteljica za ravnopravnost spolova</a:t>
            </a:r>
          </a:p>
          <a:p>
            <a:pPr algn="ctr"/>
            <a:endParaRPr lang="hr-HR" sz="28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2050" name="Picture 2" descr="H:\SLIKICE\PRS_zele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057" y="2359681"/>
            <a:ext cx="2556738" cy="15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81" y="2060847"/>
            <a:ext cx="2207658" cy="21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03689" y="5949280"/>
            <a:ext cx="82819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Preobraženska</a:t>
            </a:r>
            <a:r>
              <a:rPr kumimoji="0" lang="hr-HR" altLang="sr-Latn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4/I, 10000 Zagreb, 48 48 100, </a:t>
            </a:r>
            <a:r>
              <a:rPr kumimoji="0" lang="hr-HR" altLang="sr-Latn-R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e-mail</a:t>
            </a:r>
            <a:r>
              <a:rPr kumimoji="0" lang="hr-HR" altLang="sr-Latn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hr-HR" altLang="sr-Latn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ravnopravnost@</a:t>
            </a:r>
            <a:r>
              <a:rPr kumimoji="0" lang="hr-HR" altLang="sr-Latn-R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prs.hr</a:t>
            </a:r>
            <a:r>
              <a:rPr kumimoji="0" lang="hr-HR" altLang="sr-Latn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hr-HR" altLang="sr-Latn-R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web</a:t>
            </a:r>
            <a:r>
              <a:rPr kumimoji="0" lang="hr-HR" altLang="sr-Latn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hr-HR" altLang="sr-Latn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http://www.prs.hr</a:t>
            </a:r>
            <a:r>
              <a:rPr lang="hr-HR" altLang="sr-Latn-R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altLang="sr-Latn-RS" sz="1600" i="1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hr-HR" altLang="sr-Latn-R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r-HR" altLang="sr-Latn-RS" sz="1600" u="sng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Pravobraniteljica za ravnopravnost spolova RH</a:t>
            </a:r>
            <a:endParaRPr kumimoji="0" lang="sr-Latn-RS" altLang="sr-Latn-RS" sz="1600" b="0" i="0" u="sng" strike="noStrike" cap="none" normalizeH="0" baseline="0" dirty="0" smtClean="0">
              <a:ln>
                <a:noFill/>
              </a:ln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908720"/>
            <a:ext cx="828092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sz="2000" b="1" dirty="0" smtClean="0">
              <a:solidFill>
                <a:srgbClr val="7030A0"/>
              </a:solidFill>
            </a:endParaRPr>
          </a:p>
          <a:p>
            <a:r>
              <a:rPr lang="hr-HR" sz="2000" b="1" dirty="0" smtClean="0">
                <a:solidFill>
                  <a:srgbClr val="7030A0"/>
                </a:solidFill>
              </a:rPr>
              <a:t>Roditeljski dopust</a:t>
            </a:r>
          </a:p>
          <a:p>
            <a:endParaRPr lang="hr-HR" sz="2000" dirty="0"/>
          </a:p>
          <a:p>
            <a:r>
              <a:rPr lang="hr-HR" sz="2000" dirty="0"/>
              <a:t>Članak 13.</a:t>
            </a:r>
          </a:p>
          <a:p>
            <a:pPr algn="just"/>
            <a:r>
              <a:rPr lang="hr-HR" sz="2000" dirty="0"/>
              <a:t>(3) Pravo na roditeljski dopust osobno je pravo </a:t>
            </a:r>
            <a:r>
              <a:rPr lang="hr-HR" sz="2000" b="1" dirty="0"/>
              <a:t>oba </a:t>
            </a:r>
            <a:r>
              <a:rPr lang="hr-HR" sz="2000" dirty="0"/>
              <a:t>zaposlena </a:t>
            </a:r>
            <a:r>
              <a:rPr lang="hr-HR" sz="2000" b="1" dirty="0"/>
              <a:t>roditelja</a:t>
            </a:r>
            <a:r>
              <a:rPr lang="hr-HR" sz="2000" dirty="0"/>
              <a:t> ili samozaposlena roditelja i koriste ga, </a:t>
            </a:r>
            <a:r>
              <a:rPr lang="hr-HR" sz="2000" b="1" dirty="0"/>
              <a:t>u pravilu, u jednakom dijelu</a:t>
            </a:r>
            <a:r>
              <a:rPr lang="hr-HR" sz="2000" dirty="0"/>
              <a:t>, ako ovim Zakonom nije drugačije propisano</a:t>
            </a:r>
            <a:r>
              <a:rPr lang="hr-HR" sz="2000" dirty="0" smtClean="0"/>
              <a:t>.</a:t>
            </a:r>
          </a:p>
          <a:p>
            <a:pPr algn="just"/>
            <a:r>
              <a:rPr lang="hr-HR" sz="2000" dirty="0" smtClean="0"/>
              <a:t>(</a:t>
            </a:r>
            <a:r>
              <a:rPr lang="hr-HR" sz="2000" dirty="0"/>
              <a:t>4) Iznimno od stavka 3. ovoga članka, pravo na roditeljski dopust </a:t>
            </a:r>
            <a:r>
              <a:rPr lang="hr-HR" sz="2000" b="1" dirty="0"/>
              <a:t>može koristiti samo jedan od roditelja, ako se o tome pisano izjasne oba roditelja</a:t>
            </a:r>
            <a:r>
              <a:rPr lang="hr-HR" sz="2000" dirty="0" smtClean="0"/>
              <a:t>.</a:t>
            </a:r>
            <a:endParaRPr lang="hr-HR" altLang="sr-Latn-RS" sz="2400" dirty="0" smtClean="0">
              <a:latin typeface="Book Antiqua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r-HR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hr-HR" altLang="sr-Latn-RS" sz="2400" dirty="0" smtClean="0">
              <a:latin typeface="Book Antiqua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904863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ZAKON O RODILJNIM I RODITELJSKIM POTPORAMA </a:t>
            </a:r>
          </a:p>
          <a:p>
            <a:pPr algn="ctr">
              <a:buNone/>
            </a:pPr>
            <a:r>
              <a:rPr lang="hr-HR" sz="2400" i="0" dirty="0" smtClean="0">
                <a:solidFill>
                  <a:schemeClr val="bg1"/>
                </a:solidFill>
              </a:rPr>
              <a:t>(NN 85/08, 110/08, 34/11, 54/13 i 152/14)</a:t>
            </a:r>
            <a:endParaRPr lang="hr-HR" sz="2400" i="0" dirty="0">
              <a:solidFill>
                <a:schemeClr val="bg1"/>
              </a:solidFill>
            </a:endParaRPr>
          </a:p>
        </p:txBody>
      </p:sp>
      <p:pic>
        <p:nvPicPr>
          <p:cNvPr id="8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5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908720"/>
            <a:ext cx="835292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sz="2000" b="1" dirty="0" smtClean="0">
                <a:solidFill>
                  <a:srgbClr val="7030A0"/>
                </a:solidFill>
              </a:rPr>
              <a:t>Roditeljski dopust</a:t>
            </a:r>
            <a:endParaRPr lang="hr-HR" sz="2000" b="1" dirty="0">
              <a:solidFill>
                <a:srgbClr val="7030A0"/>
              </a:solidFill>
            </a:endParaRPr>
          </a:p>
          <a:p>
            <a:pPr algn="just"/>
            <a:r>
              <a:rPr lang="hr-HR" sz="2000" dirty="0"/>
              <a:t>Članak 14.</a:t>
            </a:r>
          </a:p>
          <a:p>
            <a:pPr algn="just"/>
            <a:r>
              <a:rPr lang="hr-HR" sz="2000" dirty="0"/>
              <a:t>(2) Zaposleni roditelj ili samozaposleni roditelj ima pravo na roditeljski dopust u trajanju od</a:t>
            </a:r>
            <a:r>
              <a:rPr lang="hr-HR" sz="2000" dirty="0" smtClean="0"/>
              <a:t>:</a:t>
            </a:r>
          </a:p>
          <a:p>
            <a:pPr algn="just"/>
            <a:r>
              <a:rPr lang="hr-HR" sz="2000" dirty="0" smtClean="0"/>
              <a:t>– </a:t>
            </a:r>
            <a:r>
              <a:rPr lang="hr-HR" sz="2000" dirty="0"/>
              <a:t>6 mjeseci, za prvo i drugo rođeno dijete,</a:t>
            </a:r>
          </a:p>
          <a:p>
            <a:pPr algn="just"/>
            <a:r>
              <a:rPr lang="hr-HR" sz="2000" dirty="0"/>
              <a:t>– 30 mjeseci, za rođene blizance, treće i svako sljedeće dijete.</a:t>
            </a:r>
          </a:p>
          <a:p>
            <a:pPr algn="just"/>
            <a:r>
              <a:rPr lang="hr-HR" sz="2000" dirty="0"/>
              <a:t>(3) Pravo na roditeljski dopust iz stavka 2. ovoga članka </a:t>
            </a:r>
            <a:r>
              <a:rPr lang="hr-HR" sz="2000" b="1" dirty="0"/>
              <a:t>u pravilu koriste oba roditelja</a:t>
            </a:r>
            <a:r>
              <a:rPr lang="hr-HR" sz="2000" dirty="0"/>
              <a:t> iz stavka 1. ovoga članka, u jednakom trajanju od 3 ili 15 mjeseci, a mogu ga koristiti pojedinačno, obostrano istodobno ili naizmjenično, sukladno osobnom dogovoru i pod uvjetom da pravo na roditeljski dopust prema </a:t>
            </a:r>
            <a:r>
              <a:rPr lang="hr-HR" sz="2000" dirty="0" smtClean="0"/>
              <a:t>čl.13.st.4</a:t>
            </a:r>
            <a:r>
              <a:rPr lang="hr-HR" sz="2000" dirty="0"/>
              <a:t>. ovoga Zakona ne koristi samo jedan od roditelja.</a:t>
            </a:r>
          </a:p>
          <a:p>
            <a:pPr algn="just"/>
            <a:r>
              <a:rPr lang="hr-HR" sz="2000" dirty="0"/>
              <a:t>(4) Ako djetetov otac koristi pravo na roditeljski dopust u trajanju od najmanje tri mjeseca, roditeljski dopust iz stavka 2. ovoga članka </a:t>
            </a:r>
            <a:r>
              <a:rPr lang="hr-HR" sz="2000" b="1" dirty="0"/>
              <a:t>produžuje se za dva mjeseca</a:t>
            </a:r>
            <a:r>
              <a:rPr lang="hr-HR" sz="2000" dirty="0" smtClean="0"/>
              <a:t>.</a:t>
            </a:r>
            <a:endParaRPr lang="hr-HR" altLang="sr-Latn-RS" sz="2400" dirty="0" smtClean="0">
              <a:latin typeface="Book Antiqua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904863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ZAKON O RODILJNIM I RODITELJSKIM POTPORAMA </a:t>
            </a:r>
          </a:p>
          <a:p>
            <a:pPr algn="ctr">
              <a:buNone/>
            </a:pPr>
            <a:r>
              <a:rPr lang="hr-HR" sz="2400" i="0" dirty="0" smtClean="0">
                <a:solidFill>
                  <a:schemeClr val="bg1"/>
                </a:solidFill>
              </a:rPr>
              <a:t>(NN 85/08, 110/08, 34/11, 54/13 i 152/14)</a:t>
            </a:r>
            <a:endParaRPr lang="hr-HR" sz="2400" i="0" dirty="0">
              <a:solidFill>
                <a:schemeClr val="bg1"/>
              </a:solidFill>
            </a:endParaRPr>
          </a:p>
        </p:txBody>
      </p:sp>
      <p:pic>
        <p:nvPicPr>
          <p:cNvPr id="6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9144000" cy="9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908720"/>
            <a:ext cx="835292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r-HR" sz="2000" b="1" dirty="0" smtClean="0"/>
          </a:p>
          <a:p>
            <a:pPr algn="just"/>
            <a:r>
              <a:rPr lang="hr-HR" sz="2000" b="1" dirty="0" smtClean="0">
                <a:solidFill>
                  <a:srgbClr val="7030A0"/>
                </a:solidFill>
              </a:rPr>
              <a:t>Cilj 2.3</a:t>
            </a:r>
            <a:r>
              <a:rPr lang="hr-HR" sz="2000" b="1" dirty="0">
                <a:solidFill>
                  <a:srgbClr val="7030A0"/>
                </a:solidFill>
              </a:rPr>
              <a:t>. Promicati mjere koje omogućuju usklađivanje privatnih i profesionalnih </a:t>
            </a:r>
            <a:r>
              <a:rPr lang="hr-HR" sz="2000" b="1" dirty="0" smtClean="0">
                <a:solidFill>
                  <a:srgbClr val="7030A0"/>
                </a:solidFill>
              </a:rPr>
              <a:t>obveza</a:t>
            </a:r>
          </a:p>
          <a:p>
            <a:pPr algn="just"/>
            <a:endParaRPr lang="hr-HR" sz="2000" dirty="0"/>
          </a:p>
          <a:p>
            <a:pPr algn="just"/>
            <a:r>
              <a:rPr lang="hr-HR" sz="2000" b="1" dirty="0" smtClean="0"/>
              <a:t>Mjera 2.3.1</a:t>
            </a:r>
            <a:r>
              <a:rPr lang="hr-HR" sz="2000" b="1" dirty="0"/>
              <a:t>. </a:t>
            </a:r>
            <a:r>
              <a:rPr lang="hr-HR" sz="2000" dirty="0"/>
              <a:t>Provodit će se aktivnosti za poticanje jednake raspodjele kućanskih i obiteljskih poslova te ravnopravnu podjelu roditeljske odgovornosti za skrb o djeci, uključujući </a:t>
            </a:r>
            <a:r>
              <a:rPr lang="hr-HR" sz="2000" b="1" dirty="0"/>
              <a:t>promociju korištenja roditeljskog dopusta očeva</a:t>
            </a:r>
            <a:r>
              <a:rPr lang="hr-HR" sz="2000" dirty="0"/>
              <a:t>. </a:t>
            </a:r>
            <a:endParaRPr lang="hr-HR" sz="2000" dirty="0" smtClean="0"/>
          </a:p>
          <a:p>
            <a:pPr algn="just"/>
            <a:endParaRPr lang="hr-HR" sz="2000" dirty="0"/>
          </a:p>
          <a:p>
            <a:pPr algn="just"/>
            <a:r>
              <a:rPr lang="hr-HR" sz="2000" dirty="0"/>
              <a:t>Nositelji: Županijska/lokalna povjerenstva za ravnopravnost spolova, Ministarstvo obitelji, branitelja i međugeneracijske solidarnosti, Ured za ravnopravnost spolova, u suradnji s obiteljskim centrima i organizacijama civilnog društva</a:t>
            </a:r>
            <a:r>
              <a:rPr lang="hr-HR" sz="2000" dirty="0" smtClean="0"/>
              <a:t>.</a:t>
            </a:r>
          </a:p>
          <a:p>
            <a:pPr algn="just"/>
            <a:endParaRPr lang="hr-HR" sz="2000" dirty="0"/>
          </a:p>
          <a:p>
            <a:pPr algn="just"/>
            <a:r>
              <a:rPr lang="hr-HR" sz="2000" dirty="0"/>
              <a:t>Rok provedbe: 2011. – 2015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904863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NACIONALNA POLITIKA ZA RAVNOPRAVNOST SPOLOVA 2011.-2015.</a:t>
            </a:r>
          </a:p>
          <a:p>
            <a:pPr algn="ctr">
              <a:buNone/>
            </a:pPr>
            <a:r>
              <a:rPr lang="hr-HR" sz="2400" i="0" dirty="0" smtClean="0">
                <a:solidFill>
                  <a:schemeClr val="bg1"/>
                </a:solidFill>
              </a:rPr>
              <a:t>(NN 88/11)</a:t>
            </a:r>
            <a:endParaRPr lang="hr-HR" sz="2400" i="0" dirty="0">
              <a:solidFill>
                <a:schemeClr val="bg1"/>
              </a:solidFill>
            </a:endParaRPr>
          </a:p>
        </p:txBody>
      </p:sp>
      <p:pic>
        <p:nvPicPr>
          <p:cNvPr id="6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9144000" cy="9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403460"/>
              </p:ext>
            </p:extLst>
          </p:nvPr>
        </p:nvGraphicFramePr>
        <p:xfrm>
          <a:off x="2555776" y="1484784"/>
          <a:ext cx="4536500" cy="3384376"/>
        </p:xfrm>
        <a:graphic>
          <a:graphicData uri="http://schemas.openxmlformats.org/drawingml/2006/table">
            <a:tbl>
              <a:tblPr/>
              <a:tblGrid>
                <a:gridCol w="907300"/>
                <a:gridCol w="907300"/>
                <a:gridCol w="907300"/>
                <a:gridCol w="907300"/>
                <a:gridCol w="907300"/>
              </a:tblGrid>
              <a:tr h="6244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r-HR" sz="18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Svi oblici</a:t>
                      </a:r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rodiljne i roditeljske potpore - ukupno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4499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4499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9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75.511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9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1.483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68.787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9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1.776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67.080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9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125.142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9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3.056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126.738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9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3.043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2,22%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133.967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86195" y="620688"/>
            <a:ext cx="8280920" cy="69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i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i="1" dirty="0" smtClean="0">
                <a:solidFill>
                  <a:srgbClr val="7030A0"/>
                </a:solidFill>
              </a:rPr>
              <a:t>Korištenje svih oblika </a:t>
            </a:r>
            <a:r>
              <a:rPr lang="hr-HR" i="1" dirty="0" err="1" smtClean="0">
                <a:solidFill>
                  <a:srgbClr val="7030A0"/>
                </a:solidFill>
              </a:rPr>
              <a:t>rodiljnih</a:t>
            </a:r>
            <a:r>
              <a:rPr lang="hr-HR" i="1" dirty="0" smtClean="0">
                <a:solidFill>
                  <a:srgbClr val="7030A0"/>
                </a:solidFill>
              </a:rPr>
              <a:t> i </a:t>
            </a:r>
            <a:r>
              <a:rPr lang="hr-HR" i="1" dirty="0">
                <a:solidFill>
                  <a:srgbClr val="7030A0"/>
                </a:solidFill>
              </a:rPr>
              <a:t>roditeljskih </a:t>
            </a:r>
            <a:r>
              <a:rPr lang="hr-HR" i="1" dirty="0" smtClean="0">
                <a:solidFill>
                  <a:srgbClr val="7030A0"/>
                </a:solidFill>
              </a:rPr>
              <a:t>potpora 2009</a:t>
            </a:r>
            <a:r>
              <a:rPr lang="hr-HR" i="1" dirty="0">
                <a:solidFill>
                  <a:srgbClr val="7030A0"/>
                </a:solidFill>
              </a:rPr>
              <a:t>.-2014</a:t>
            </a:r>
            <a:r>
              <a:rPr lang="hr-HR" i="1" dirty="0"/>
              <a:t>.</a:t>
            </a:r>
            <a:endParaRPr lang="hr-HR" dirty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r-HR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hr-HR" altLang="sr-Latn-RS" sz="2400" dirty="0" smtClean="0">
              <a:latin typeface="Book Antiqua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38595" y="5157192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altLang="sr-Latn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Izvor:</a:t>
            </a:r>
            <a:r>
              <a:rPr kumimoji="0" lang="hr-HR" altLang="sr-Latn-RS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Izvješće o radu PRS za 2014. g. (podaci HZZO-a)</a:t>
            </a:r>
            <a:endParaRPr lang="hr-HR" altLang="sr-Latn-RS" i="1" dirty="0" smtClean="0">
              <a:cs typeface="Arial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461665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KORIŠTENJE RODILJNIH I RODITELJSKIH POTPORA U RH</a:t>
            </a:r>
            <a:endParaRPr lang="hr-HR" altLang="sr-Latn-RS" sz="2400" b="1" i="0" dirty="0">
              <a:solidFill>
                <a:schemeClr val="bg1"/>
              </a:solidFill>
            </a:endParaRPr>
          </a:p>
        </p:txBody>
      </p:sp>
      <p:pic>
        <p:nvPicPr>
          <p:cNvPr id="14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461665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KORIŠTENJE RODILJNIH I RODITELJSKIH POTPORA U RH</a:t>
            </a:r>
            <a:endParaRPr lang="hr-HR" altLang="sr-Latn-RS" sz="2400" b="1" i="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86195" y="620688"/>
            <a:ext cx="8280920" cy="69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i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i="1" dirty="0" smtClean="0">
                <a:solidFill>
                  <a:srgbClr val="7030A0"/>
                </a:solidFill>
              </a:rPr>
              <a:t>Korištenje </a:t>
            </a:r>
            <a:r>
              <a:rPr lang="hr-HR" i="1" dirty="0" err="1" smtClean="0">
                <a:solidFill>
                  <a:srgbClr val="7030A0"/>
                </a:solidFill>
              </a:rPr>
              <a:t>rodiljnog</a:t>
            </a:r>
            <a:r>
              <a:rPr lang="hr-HR" i="1" dirty="0" smtClean="0">
                <a:solidFill>
                  <a:srgbClr val="7030A0"/>
                </a:solidFill>
              </a:rPr>
              <a:t> i roditeljskog dopusta 2009</a:t>
            </a:r>
            <a:r>
              <a:rPr lang="hr-HR" i="1" dirty="0">
                <a:solidFill>
                  <a:srgbClr val="7030A0"/>
                </a:solidFill>
              </a:rPr>
              <a:t>.-2014.</a:t>
            </a:r>
            <a:endParaRPr lang="hr-HR" dirty="0">
              <a:solidFill>
                <a:srgbClr val="7030A0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r-HR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hr-HR" altLang="sr-Latn-RS" sz="2400" dirty="0" smtClean="0">
              <a:latin typeface="Book Antiqua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70536"/>
              </p:ext>
            </p:extLst>
          </p:nvPr>
        </p:nvGraphicFramePr>
        <p:xfrm>
          <a:off x="1043610" y="1412774"/>
          <a:ext cx="6912765" cy="3528393"/>
        </p:xfrm>
        <a:graphic>
          <a:graphicData uri="http://schemas.openxmlformats.org/drawingml/2006/table">
            <a:tbl>
              <a:tblPr/>
              <a:tblGrid>
                <a:gridCol w="768085"/>
                <a:gridCol w="768085"/>
                <a:gridCol w="768085"/>
                <a:gridCol w="768085"/>
                <a:gridCol w="768085"/>
                <a:gridCol w="768085"/>
                <a:gridCol w="768085"/>
                <a:gridCol w="768085"/>
                <a:gridCol w="768085"/>
              </a:tblGrid>
              <a:tr h="9622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Rodiljni dopust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 71 dana do 6 </a:t>
                      </a:r>
                      <a:r>
                        <a:rPr lang="pl-PL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mj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starosti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djeteta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6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Roditeljski</a:t>
                      </a:r>
                      <a:r>
                        <a:rPr lang="pl-PL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dopust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nakon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 </a:t>
                      </a:r>
                      <a:r>
                        <a:rPr lang="pl-PL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mj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starosti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djeteta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do 180 dana i 181-900 dana)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2076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2076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26.997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34.107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28.974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1.078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34.788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27.718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1.191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32.240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27.290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1.363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31.772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41.971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2.023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42.343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6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40.174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2.036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4,88%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39.719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38595" y="5157192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altLang="sr-Latn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Izvor:</a:t>
            </a:r>
            <a:r>
              <a:rPr kumimoji="0" lang="hr-HR" altLang="sr-Latn-RS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Izvješće o radu PRS za 2014. g. (podaci HZZO-a)</a:t>
            </a:r>
            <a:endParaRPr lang="hr-HR" altLang="sr-Latn-RS" i="1" dirty="0" smtClean="0">
              <a:cs typeface="Arial" pitchFamily="34" charset="0"/>
            </a:endParaRPr>
          </a:p>
        </p:txBody>
      </p:sp>
      <p:pic>
        <p:nvPicPr>
          <p:cNvPr id="10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3999" cy="461962"/>
          </a:xfrm>
          <a:prstGeom prst="rect">
            <a:avLst/>
          </a:prstGeom>
          <a:solidFill>
            <a:srgbClr val="A21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hr-HR" altLang="sr-Latn-RS" sz="2400" b="1" i="0" dirty="0" smtClean="0">
                <a:solidFill>
                  <a:schemeClr val="bg1"/>
                </a:solidFill>
              </a:rPr>
              <a:t>E U R O P S K A   I S K U S T  V A</a:t>
            </a:r>
            <a:endParaRPr lang="hr-HR" altLang="sr-Latn-RS" sz="2400" b="1" i="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86195" y="620688"/>
            <a:ext cx="819026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2400" dirty="0" smtClean="0"/>
              <a:t>Očevi </a:t>
            </a:r>
            <a:r>
              <a:rPr lang="hr-HR" sz="2400" dirty="0"/>
              <a:t>koriste svoje pravo na roditeljski dopust kada postoje propisane </a:t>
            </a:r>
            <a:r>
              <a:rPr lang="hr-HR" sz="2400" b="1" dirty="0" smtClean="0"/>
              <a:t>kvote</a:t>
            </a:r>
            <a:r>
              <a:rPr lang="hr-HR" sz="2400" dirty="0"/>
              <a:t> </a:t>
            </a:r>
            <a:r>
              <a:rPr lang="hr-HR" sz="2400" dirty="0" smtClean="0"/>
              <a:t>i kada je </a:t>
            </a:r>
            <a:r>
              <a:rPr lang="hr-HR" sz="2400" dirty="0"/>
              <a:t>očev dopust </a:t>
            </a:r>
            <a:r>
              <a:rPr lang="hr-HR" sz="2400" b="1" dirty="0"/>
              <a:t>dobro </a:t>
            </a:r>
            <a:r>
              <a:rPr lang="hr-HR" sz="2400" b="1" dirty="0" smtClean="0"/>
              <a:t>plaćen</a:t>
            </a:r>
            <a:r>
              <a:rPr lang="hr-HR" sz="2400" dirty="0" smtClean="0"/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hr-HR" sz="8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2400" dirty="0" smtClean="0">
                <a:latin typeface="Bookman Old Style"/>
              </a:rPr>
              <a:t>→ </a:t>
            </a:r>
            <a:r>
              <a:rPr lang="hr-HR" sz="2400" i="1" dirty="0" smtClean="0"/>
              <a:t>Belgija </a:t>
            </a:r>
            <a:r>
              <a:rPr lang="hr-HR" sz="2400" i="1" dirty="0"/>
              <a:t>i </a:t>
            </a:r>
            <a:r>
              <a:rPr lang="hr-HR" sz="2400" i="1" dirty="0" smtClean="0"/>
              <a:t>Portugal</a:t>
            </a:r>
            <a:r>
              <a:rPr lang="hr-HR" sz="2400" dirty="0" smtClean="0"/>
              <a:t>: </a:t>
            </a:r>
            <a:r>
              <a:rPr lang="hr-HR" sz="2400" dirty="0"/>
              <a:t>muškarci </a:t>
            </a:r>
            <a:r>
              <a:rPr lang="hr-HR" sz="2400" dirty="0" smtClean="0"/>
              <a:t>imaju </a:t>
            </a:r>
            <a:r>
              <a:rPr lang="hr-HR" sz="2400" b="1" dirty="0" smtClean="0"/>
              <a:t>obvezu</a:t>
            </a:r>
            <a:r>
              <a:rPr lang="hr-HR" sz="2400" dirty="0" smtClean="0"/>
              <a:t> iskoristiti </a:t>
            </a:r>
            <a:r>
              <a:rPr lang="hr-HR" sz="2400" dirty="0"/>
              <a:t>dio očevog </a:t>
            </a:r>
            <a:r>
              <a:rPr lang="hr-HR" sz="2400" dirty="0" smtClean="0"/>
              <a:t>dopusta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hr-HR" sz="8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2400" dirty="0" smtClean="0">
                <a:latin typeface="Bookman Old Style"/>
              </a:rPr>
              <a:t>→ </a:t>
            </a:r>
            <a:r>
              <a:rPr lang="hr-HR" sz="2400" i="1" dirty="0" smtClean="0"/>
              <a:t>Island i Norveška</a:t>
            </a:r>
            <a:r>
              <a:rPr lang="hr-HR" sz="2400" dirty="0" smtClean="0"/>
              <a:t>: uvođenje </a:t>
            </a:r>
            <a:r>
              <a:rPr lang="hr-HR" sz="2400" dirty="0"/>
              <a:t>kvota </a:t>
            </a:r>
            <a:r>
              <a:rPr lang="hr-HR" sz="2400" dirty="0" smtClean="0"/>
              <a:t>rezultiralo je značajnim </a:t>
            </a:r>
            <a:r>
              <a:rPr lang="hr-HR" sz="2400" dirty="0"/>
              <a:t>povećanjem broja očeva koji koriste roditeljski dopust </a:t>
            </a:r>
            <a:r>
              <a:rPr lang="hr-HR" sz="2400" dirty="0" smtClean="0"/>
              <a:t>- više </a:t>
            </a:r>
            <a:r>
              <a:rPr lang="hr-HR" sz="2400" dirty="0"/>
              <a:t>od </a:t>
            </a:r>
            <a:r>
              <a:rPr lang="hr-HR" sz="2400" b="1" dirty="0"/>
              <a:t>80% očeva </a:t>
            </a:r>
            <a:r>
              <a:rPr lang="hr-HR" sz="2400" dirty="0"/>
              <a:t>koristi kvote ili isključiv očev </a:t>
            </a:r>
            <a:r>
              <a:rPr lang="hr-HR" sz="2400" dirty="0" smtClean="0"/>
              <a:t>dopust.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hr-HR" sz="8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2400" dirty="0" smtClean="0">
                <a:latin typeface="Bookman Old Style"/>
              </a:rPr>
              <a:t>→ </a:t>
            </a:r>
            <a:r>
              <a:rPr lang="hr-HR" sz="2400" i="1" dirty="0" smtClean="0"/>
              <a:t>Slovenija</a:t>
            </a:r>
            <a:r>
              <a:rPr lang="hr-HR" sz="2400" dirty="0" smtClean="0"/>
              <a:t>: </a:t>
            </a:r>
            <a:r>
              <a:rPr lang="hr-HR" sz="2400" dirty="0"/>
              <a:t>otac tijekom </a:t>
            </a:r>
            <a:r>
              <a:rPr lang="hr-HR" sz="2400" dirty="0" smtClean="0"/>
              <a:t>očevog </a:t>
            </a:r>
            <a:r>
              <a:rPr lang="hr-HR" sz="2400" dirty="0"/>
              <a:t>dopusta prima naknadu u visini </a:t>
            </a:r>
            <a:r>
              <a:rPr lang="hr-HR" sz="2400" b="1" dirty="0"/>
              <a:t>80% svoje </a:t>
            </a:r>
            <a:r>
              <a:rPr lang="hr-HR" sz="2400" b="1" dirty="0" smtClean="0"/>
              <a:t>plaće</a:t>
            </a:r>
            <a:r>
              <a:rPr lang="hr-HR" sz="2400" dirty="0" smtClean="0"/>
              <a:t>, a dopust u </a:t>
            </a:r>
            <a:r>
              <a:rPr lang="hr-HR" sz="2400" dirty="0"/>
              <a:t>prosjeku traje čak </a:t>
            </a:r>
            <a:r>
              <a:rPr lang="hr-HR" sz="2400" dirty="0" smtClean="0"/>
              <a:t>3 mjeseca. </a:t>
            </a:r>
            <a:endParaRPr lang="hr-HR" altLang="sr-Latn-RS" sz="2400" dirty="0" smtClean="0">
              <a:latin typeface="Book Antiqua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11" name="Picture 2" descr="H:\Josi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9144000" cy="12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1230</TotalTime>
  <Words>2432</Words>
  <Application>Microsoft Office PowerPoint</Application>
  <PresentationFormat>On-screen Show (4:3)</PresentationFormat>
  <Paragraphs>370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Book Antiqua</vt:lpstr>
      <vt:lpstr>Bookman Old Style</vt:lpstr>
      <vt:lpstr>Calibri</vt:lpstr>
      <vt:lpstr>Cambria</vt:lpstr>
      <vt:lpstr>Candara</vt:lpstr>
      <vt:lpstr>Narkisim</vt:lpstr>
      <vt:lpstr>Times New Roman</vt:lpstr>
      <vt:lpstr>Verdana</vt:lpstr>
      <vt:lpstr>Wingdings</vt:lpstr>
      <vt:lpstr>Wingdings 2</vt:lpstr>
      <vt:lpstr>Aspect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josip grgic</dc:creator>
  <cp:lastModifiedBy>Marijan Tandara</cp:lastModifiedBy>
  <cp:revision>113</cp:revision>
  <cp:lastPrinted>2015-05-15T13:54:11Z</cp:lastPrinted>
  <dcterms:created xsi:type="dcterms:W3CDTF">2014-04-14T15:44:15Z</dcterms:created>
  <dcterms:modified xsi:type="dcterms:W3CDTF">2015-05-18T08:39:09Z</dcterms:modified>
</cp:coreProperties>
</file>